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34"/>
  </p:notesMasterIdLst>
  <p:sldIdLst>
    <p:sldId id="259" r:id="rId2"/>
    <p:sldId id="260" r:id="rId3"/>
    <p:sldId id="280" r:id="rId4"/>
    <p:sldId id="284" r:id="rId5"/>
    <p:sldId id="287" r:id="rId6"/>
    <p:sldId id="322" r:id="rId7"/>
    <p:sldId id="286" r:id="rId8"/>
    <p:sldId id="281" r:id="rId9"/>
    <p:sldId id="291" r:id="rId10"/>
    <p:sldId id="315" r:id="rId11"/>
    <p:sldId id="316" r:id="rId12"/>
    <p:sldId id="294" r:id="rId13"/>
    <p:sldId id="313" r:id="rId14"/>
    <p:sldId id="312" r:id="rId15"/>
    <p:sldId id="292" r:id="rId16"/>
    <p:sldId id="317" r:id="rId17"/>
    <p:sldId id="318" r:id="rId18"/>
    <p:sldId id="295" r:id="rId19"/>
    <p:sldId id="300" r:id="rId20"/>
    <p:sldId id="320" r:id="rId21"/>
    <p:sldId id="306" r:id="rId22"/>
    <p:sldId id="302" r:id="rId23"/>
    <p:sldId id="319" r:id="rId24"/>
    <p:sldId id="303" r:id="rId25"/>
    <p:sldId id="325" r:id="rId26"/>
    <p:sldId id="326" r:id="rId27"/>
    <p:sldId id="324" r:id="rId28"/>
    <p:sldId id="307" r:id="rId29"/>
    <p:sldId id="314" r:id="rId30"/>
    <p:sldId id="309" r:id="rId31"/>
    <p:sldId id="310" r:id="rId32"/>
    <p:sldId id="279" r:id="rId3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92" autoAdjust="0"/>
    <p:restoredTop sz="82222" autoAdjust="0"/>
  </p:normalViewPr>
  <p:slideViewPr>
    <p:cSldViewPr snapToGrid="0" snapToObjects="1">
      <p:cViewPr>
        <p:scale>
          <a:sx n="60" d="100"/>
          <a:sy n="60" d="100"/>
        </p:scale>
        <p:origin x="-408" y="-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7871D-4958-4ACB-85F9-B5A7D2D0C847}" type="datetimeFigureOut">
              <a:rPr lang="zh-CN" altLang="en-US" smtClean="0"/>
              <a:t>2017/6/13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1241E-987D-4B2F-B9B1-F652016764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46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b="1" dirty="0" smtClean="0">
                <a:solidFill>
                  <a:schemeClr val="bg2"/>
                </a:solidFill>
              </a:rPr>
              <a:t>随着计算机和</a:t>
            </a:r>
            <a:r>
              <a:rPr lang="en-US" altLang="zh-CN" b="1" dirty="0" smtClean="0">
                <a:solidFill>
                  <a:schemeClr val="bg2"/>
                </a:solidFill>
              </a:rPr>
              <a:t>Internet</a:t>
            </a:r>
            <a:r>
              <a:rPr lang="zh-CN" altLang="zh-CN" b="1" dirty="0" smtClean="0">
                <a:solidFill>
                  <a:schemeClr val="bg2"/>
                </a:solidFill>
              </a:rPr>
              <a:t>的快速发展，网络信息呈爆炸增长之势，人们在享受唾手可得的信息的同时也面临着</a:t>
            </a:r>
            <a:r>
              <a:rPr lang="zh-CN" altLang="en-US" b="1" dirty="0" smtClean="0">
                <a:solidFill>
                  <a:schemeClr val="bg2"/>
                </a:solidFill>
              </a:rPr>
              <a:t>信息过于复杂的</a:t>
            </a:r>
            <a:r>
              <a:rPr lang="zh-CN" altLang="zh-CN" b="1" dirty="0" smtClean="0">
                <a:solidFill>
                  <a:schemeClr val="bg2"/>
                </a:solidFill>
              </a:rPr>
              <a:t>问题。如何从海量信息中甄别出有价值的信息成为一个至关重要的问题。</a:t>
            </a:r>
            <a:endParaRPr lang="zh-CN" altLang="en-US" dirty="0" smtClean="0">
              <a:solidFill>
                <a:schemeClr val="bg2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1241E-987D-4B2F-B9B1-F6520167642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374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预测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更倾向全局的把控</a:t>
            </a:r>
            <a:endParaRPr lang="en-US" altLang="zh-CN" dirty="0" smtClean="0"/>
          </a:p>
          <a:p>
            <a:r>
              <a:rPr lang="zh-CN" altLang="en-US" dirty="0" smtClean="0"/>
              <a:t>推荐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更倾向个性化对个体而言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例如，在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Netflix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中，如果我们可以提前预测好视频的流行度，便可以提高有潜在流行度的视频的占比，而减少一些逐渐失去流行度的视频。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1241E-987D-4B2F-B9B1-F6520167642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019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预测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更倾向全局的把控</a:t>
            </a:r>
            <a:endParaRPr lang="en-US" altLang="zh-CN" dirty="0" smtClean="0"/>
          </a:p>
          <a:p>
            <a:r>
              <a:rPr lang="zh-CN" altLang="en-US" dirty="0" smtClean="0"/>
              <a:t>推荐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更倾向个性化对个体而言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例如，在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Netflix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中，如果我们可以提前预测好视频的流行度，便可以提高有潜在流行度的视频的占比，而减少一些逐渐失去流行度的视频。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1241E-987D-4B2F-B9B1-F6520167642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019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1241E-987D-4B2F-B9B1-F6520167642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751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1241E-987D-4B2F-B9B1-F6520167642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100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F1241E-987D-4B2F-B9B1-F6520167642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632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75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菱形 22"/>
          <p:cNvSpPr/>
          <p:nvPr userDrawn="1"/>
        </p:nvSpPr>
        <p:spPr>
          <a:xfrm rot="2066220" flipV="1">
            <a:off x="-676134" y="368646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4" name="菱形 23"/>
          <p:cNvSpPr/>
          <p:nvPr userDrawn="1"/>
        </p:nvSpPr>
        <p:spPr>
          <a:xfrm rot="1702185" flipV="1">
            <a:off x="642022" y="-258812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5" name="菱形 24"/>
          <p:cNvSpPr/>
          <p:nvPr userDrawn="1"/>
        </p:nvSpPr>
        <p:spPr>
          <a:xfrm rot="18278316" flipV="1">
            <a:off x="26392" y="-477208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6" name="菱形 25"/>
          <p:cNvSpPr/>
          <p:nvPr userDrawn="1"/>
        </p:nvSpPr>
        <p:spPr>
          <a:xfrm rot="21253095" flipV="1">
            <a:off x="1397728" y="-901004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7" name="菱形 26"/>
          <p:cNvSpPr/>
          <p:nvPr userDrawn="1"/>
        </p:nvSpPr>
        <p:spPr>
          <a:xfrm rot="20530560" flipV="1">
            <a:off x="10008094" y="6014196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28" name="菱形 27"/>
          <p:cNvSpPr/>
          <p:nvPr userDrawn="1"/>
        </p:nvSpPr>
        <p:spPr>
          <a:xfrm rot="16200000" flipV="1">
            <a:off x="-935118" y="-423156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9" name="菱形 28"/>
          <p:cNvSpPr/>
          <p:nvPr userDrawn="1"/>
        </p:nvSpPr>
        <p:spPr>
          <a:xfrm rot="1679517" flipV="1">
            <a:off x="10608392" y="5725868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30" name="菱形 29"/>
          <p:cNvSpPr/>
          <p:nvPr userDrawn="1"/>
        </p:nvSpPr>
        <p:spPr>
          <a:xfrm rot="16200000" flipV="1">
            <a:off x="11270399" y="5725869"/>
            <a:ext cx="1583604" cy="1583604"/>
          </a:xfrm>
          <a:prstGeom prst="diamond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93506" y="368646"/>
            <a:ext cx="3556002" cy="44111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775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3346"/>
            <a:ext cx="12192000" cy="930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591228" y="152843"/>
            <a:ext cx="10005219" cy="61806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10" name="菱形 9"/>
          <p:cNvSpPr/>
          <p:nvPr userDrawn="1"/>
        </p:nvSpPr>
        <p:spPr>
          <a:xfrm flipV="1">
            <a:off x="638257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11" name="菱形 10"/>
          <p:cNvSpPr/>
          <p:nvPr userDrawn="1"/>
        </p:nvSpPr>
        <p:spPr>
          <a:xfrm flipV="1">
            <a:off x="316732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13" name="菱形 12"/>
          <p:cNvSpPr/>
          <p:nvPr userDrawn="1"/>
        </p:nvSpPr>
        <p:spPr>
          <a:xfrm flipV="1">
            <a:off x="959783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434248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 userDrawn="1"/>
        </p:nvGrpSpPr>
        <p:grpSpPr>
          <a:xfrm rot="2980928">
            <a:off x="9699184" y="-260328"/>
            <a:ext cx="3136700" cy="2374860"/>
            <a:chOff x="9380015" y="-365730"/>
            <a:chExt cx="3136700" cy="2374860"/>
          </a:xfrm>
        </p:grpSpPr>
        <p:sp>
          <p:nvSpPr>
            <p:cNvPr id="7" name="菱形 6"/>
            <p:cNvSpPr/>
            <p:nvPr userDrawn="1"/>
          </p:nvSpPr>
          <p:spPr>
            <a:xfrm rot="20951386" flipV="1">
              <a:off x="10933111" y="176466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8" name="菱形 7"/>
            <p:cNvSpPr/>
            <p:nvPr userDrawn="1"/>
          </p:nvSpPr>
          <p:spPr>
            <a:xfrm rot="18278316" flipV="1">
              <a:off x="10207845" y="135300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9" name="菱形 8"/>
            <p:cNvSpPr/>
            <p:nvPr userDrawn="1"/>
          </p:nvSpPr>
          <p:spPr>
            <a:xfrm rot="19242492" flipV="1">
              <a:off x="10633017" y="-365730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2" name="菱形 11"/>
            <p:cNvSpPr/>
            <p:nvPr userDrawn="1"/>
          </p:nvSpPr>
          <p:spPr>
            <a:xfrm rot="16200000" flipV="1">
              <a:off x="9380015" y="425526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</p:grpSp>
      <p:sp>
        <p:nvSpPr>
          <p:cNvPr id="22" name="矩形 21"/>
          <p:cNvSpPr/>
          <p:nvPr userDrawn="1"/>
        </p:nvSpPr>
        <p:spPr>
          <a:xfrm>
            <a:off x="0" y="-3346"/>
            <a:ext cx="12192000" cy="930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591228" y="152843"/>
            <a:ext cx="10005219" cy="618068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sp>
        <p:nvSpPr>
          <p:cNvPr id="10" name="菱形 9"/>
          <p:cNvSpPr/>
          <p:nvPr userDrawn="1"/>
        </p:nvSpPr>
        <p:spPr>
          <a:xfrm flipV="1">
            <a:off x="638257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/>
          </a:p>
        </p:txBody>
      </p:sp>
      <p:sp>
        <p:nvSpPr>
          <p:cNvPr id="11" name="菱形 10"/>
          <p:cNvSpPr/>
          <p:nvPr userDrawn="1"/>
        </p:nvSpPr>
        <p:spPr>
          <a:xfrm flipV="1">
            <a:off x="316732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  <p:sp>
        <p:nvSpPr>
          <p:cNvPr id="13" name="菱形 12"/>
          <p:cNvSpPr/>
          <p:nvPr userDrawn="1"/>
        </p:nvSpPr>
        <p:spPr>
          <a:xfrm flipV="1">
            <a:off x="959783" y="198230"/>
            <a:ext cx="535359" cy="535359"/>
          </a:xfrm>
          <a:prstGeom prst="diamond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984124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 smtClean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smtClean="0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3806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066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1949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2963776"/>
            <a:ext cx="12192000" cy="930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1736552"/>
            <a:ext cx="12192000" cy="9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3082752"/>
            <a:ext cx="12192000" cy="9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 2"/>
          <p:cNvGrpSpPr/>
          <p:nvPr userDrawn="1"/>
        </p:nvGrpSpPr>
        <p:grpSpPr>
          <a:xfrm>
            <a:off x="-398951" y="3102422"/>
            <a:ext cx="13351939" cy="2078505"/>
            <a:chOff x="-398951" y="3102422"/>
            <a:chExt cx="13351939" cy="2078505"/>
          </a:xfrm>
        </p:grpSpPr>
        <p:sp>
          <p:nvSpPr>
            <p:cNvPr id="14" name="菱形 13"/>
            <p:cNvSpPr/>
            <p:nvPr userDrawn="1"/>
          </p:nvSpPr>
          <p:spPr>
            <a:xfrm rot="2066220" flipV="1">
              <a:off x="2855926" y="347268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5" name="菱形 14"/>
            <p:cNvSpPr/>
            <p:nvPr userDrawn="1"/>
          </p:nvSpPr>
          <p:spPr>
            <a:xfrm rot="1702185" flipV="1">
              <a:off x="1178189" y="359732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6" name="菱形 15"/>
            <p:cNvSpPr/>
            <p:nvPr userDrawn="1"/>
          </p:nvSpPr>
          <p:spPr>
            <a:xfrm rot="18278316" flipV="1">
              <a:off x="562559" y="337892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7" name="菱形 16"/>
            <p:cNvSpPr/>
            <p:nvPr userDrawn="1"/>
          </p:nvSpPr>
          <p:spPr>
            <a:xfrm rot="21253095" flipV="1">
              <a:off x="2109151" y="322838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8" name="菱形 17"/>
            <p:cNvSpPr/>
            <p:nvPr userDrawn="1"/>
          </p:nvSpPr>
          <p:spPr>
            <a:xfrm rot="20530560" flipV="1">
              <a:off x="3796599" y="327126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9" name="菱形 18"/>
            <p:cNvSpPr/>
            <p:nvPr userDrawn="1"/>
          </p:nvSpPr>
          <p:spPr>
            <a:xfrm rot="16200000" flipV="1">
              <a:off x="-398951" y="343297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0" name="菱形 19"/>
            <p:cNvSpPr/>
            <p:nvPr userDrawn="1"/>
          </p:nvSpPr>
          <p:spPr>
            <a:xfrm rot="1679517" flipV="1">
              <a:off x="4596801" y="310242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1" name="菱形 20"/>
            <p:cNvSpPr/>
            <p:nvPr userDrawn="1"/>
          </p:nvSpPr>
          <p:spPr>
            <a:xfrm rot="1702185" flipV="1">
              <a:off x="7201589" y="3456136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3" name="菱形 22"/>
            <p:cNvSpPr/>
            <p:nvPr userDrawn="1"/>
          </p:nvSpPr>
          <p:spPr>
            <a:xfrm rot="18278316" flipV="1">
              <a:off x="6585959" y="3237740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4" name="菱形 23"/>
            <p:cNvSpPr/>
            <p:nvPr userDrawn="1"/>
          </p:nvSpPr>
          <p:spPr>
            <a:xfrm rot="16200000" flipV="1">
              <a:off x="5624449" y="329179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5" name="菱形 24"/>
            <p:cNvSpPr/>
            <p:nvPr userDrawn="1"/>
          </p:nvSpPr>
          <p:spPr>
            <a:xfrm rot="2066220" flipV="1">
              <a:off x="8914472" y="354451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6" name="菱形 25"/>
            <p:cNvSpPr/>
            <p:nvPr userDrawn="1"/>
          </p:nvSpPr>
          <p:spPr>
            <a:xfrm rot="21253095" flipV="1">
              <a:off x="8051825" y="3527700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7" name="菱形 26"/>
            <p:cNvSpPr/>
            <p:nvPr userDrawn="1"/>
          </p:nvSpPr>
          <p:spPr>
            <a:xfrm rot="20530560" flipV="1">
              <a:off x="9855145" y="334309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8" name="菱形 27"/>
            <p:cNvSpPr/>
            <p:nvPr userDrawn="1"/>
          </p:nvSpPr>
          <p:spPr>
            <a:xfrm rot="2066220" flipV="1">
              <a:off x="10428711" y="351042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9" name="菱形 28"/>
            <p:cNvSpPr/>
            <p:nvPr userDrawn="1"/>
          </p:nvSpPr>
          <p:spPr>
            <a:xfrm rot="20530560" flipV="1">
              <a:off x="11369384" y="3309006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620145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 14"/>
          <p:cNvGrpSpPr/>
          <p:nvPr userDrawn="1"/>
        </p:nvGrpSpPr>
        <p:grpSpPr>
          <a:xfrm rot="5400000">
            <a:off x="-298303" y="2485632"/>
            <a:ext cx="7607004" cy="2078505"/>
            <a:chOff x="-398951" y="3102422"/>
            <a:chExt cx="7607004" cy="2078505"/>
          </a:xfrm>
        </p:grpSpPr>
        <p:sp>
          <p:nvSpPr>
            <p:cNvPr id="4" name="菱形 3"/>
            <p:cNvSpPr/>
            <p:nvPr userDrawn="1"/>
          </p:nvSpPr>
          <p:spPr>
            <a:xfrm rot="2066220" flipV="1">
              <a:off x="2855926" y="347268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5" name="菱形 4"/>
            <p:cNvSpPr/>
            <p:nvPr userDrawn="1"/>
          </p:nvSpPr>
          <p:spPr>
            <a:xfrm rot="1702185" flipV="1">
              <a:off x="1178189" y="359732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6" name="菱形 5"/>
            <p:cNvSpPr/>
            <p:nvPr userDrawn="1"/>
          </p:nvSpPr>
          <p:spPr>
            <a:xfrm rot="18278316" flipV="1">
              <a:off x="562559" y="337892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7" name="菱形 6"/>
            <p:cNvSpPr/>
            <p:nvPr userDrawn="1"/>
          </p:nvSpPr>
          <p:spPr>
            <a:xfrm rot="21253095" flipV="1">
              <a:off x="2109151" y="322838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8" name="菱形 7"/>
            <p:cNvSpPr/>
            <p:nvPr userDrawn="1"/>
          </p:nvSpPr>
          <p:spPr>
            <a:xfrm rot="20530560" flipV="1">
              <a:off x="3796599" y="327126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9" name="菱形 8"/>
            <p:cNvSpPr/>
            <p:nvPr userDrawn="1"/>
          </p:nvSpPr>
          <p:spPr>
            <a:xfrm rot="16200000" flipV="1">
              <a:off x="-398951" y="343297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0" name="菱形 9"/>
            <p:cNvSpPr/>
            <p:nvPr userDrawn="1"/>
          </p:nvSpPr>
          <p:spPr>
            <a:xfrm rot="1679517" flipV="1">
              <a:off x="4596801" y="310242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3" name="菱形 12"/>
            <p:cNvSpPr/>
            <p:nvPr userDrawn="1"/>
          </p:nvSpPr>
          <p:spPr>
            <a:xfrm rot="16200000" flipV="1">
              <a:off x="5624449" y="329179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</p:grpSp>
      <p:sp>
        <p:nvSpPr>
          <p:cNvPr id="2" name="矩形 1"/>
          <p:cNvSpPr/>
          <p:nvPr userDrawn="1"/>
        </p:nvSpPr>
        <p:spPr>
          <a:xfrm>
            <a:off x="0" y="0"/>
            <a:ext cx="35052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5400000">
            <a:off x="-131012" y="3374188"/>
            <a:ext cx="6858000" cy="109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134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grpSp>
        <p:nvGrpSpPr>
          <p:cNvPr id="14" name="组 13"/>
          <p:cNvGrpSpPr/>
          <p:nvPr userDrawn="1"/>
        </p:nvGrpSpPr>
        <p:grpSpPr>
          <a:xfrm>
            <a:off x="4331762" y="1136097"/>
            <a:ext cx="3528476" cy="3041704"/>
            <a:chOff x="3359326" y="1462669"/>
            <a:chExt cx="3528476" cy="3041704"/>
          </a:xfrm>
        </p:grpSpPr>
        <p:sp>
          <p:nvSpPr>
            <p:cNvPr id="6" name="菱形 5"/>
            <p:cNvSpPr/>
            <p:nvPr userDrawn="1"/>
          </p:nvSpPr>
          <p:spPr>
            <a:xfrm rot="7466220" flipV="1">
              <a:off x="3359326" y="227087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7" name="菱形 6"/>
            <p:cNvSpPr/>
            <p:nvPr userDrawn="1"/>
          </p:nvSpPr>
          <p:spPr>
            <a:xfrm rot="7102185" flipV="1">
              <a:off x="4033787" y="146266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8" name="菱形 7"/>
            <p:cNvSpPr/>
            <p:nvPr userDrawn="1"/>
          </p:nvSpPr>
          <p:spPr>
            <a:xfrm rot="2078316" flipV="1">
              <a:off x="4792907" y="292076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9" name="菱形 8"/>
            <p:cNvSpPr/>
            <p:nvPr userDrawn="1"/>
          </p:nvSpPr>
          <p:spPr>
            <a:xfrm rot="5053095" flipV="1">
              <a:off x="4359892" y="195385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0" name="菱形 9"/>
            <p:cNvSpPr/>
            <p:nvPr userDrawn="1"/>
          </p:nvSpPr>
          <p:spPr>
            <a:xfrm rot="4330560" flipV="1">
              <a:off x="4910575" y="1677617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1" name="菱形 10"/>
            <p:cNvSpPr/>
            <p:nvPr userDrawn="1"/>
          </p:nvSpPr>
          <p:spPr>
            <a:xfrm flipV="1">
              <a:off x="5304198" y="2090324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12" name="菱形 11"/>
            <p:cNvSpPr/>
            <p:nvPr userDrawn="1"/>
          </p:nvSpPr>
          <p:spPr>
            <a:xfrm rot="7079517" flipV="1">
              <a:off x="3987205" y="289005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3" name="菱形 12"/>
            <p:cNvSpPr/>
            <p:nvPr userDrawn="1"/>
          </p:nvSpPr>
          <p:spPr>
            <a:xfrm flipV="1">
              <a:off x="4290565" y="2511298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6276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465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47"/>
            <a:ext cx="12192000" cy="685465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0794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47"/>
            <a:ext cx="12192000" cy="685465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-3347"/>
            <a:ext cx="12192000" cy="685465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894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00" y="414184"/>
            <a:ext cx="3556002" cy="441111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  <p:grpSp>
        <p:nvGrpSpPr>
          <p:cNvPr id="57" name="组 56"/>
          <p:cNvGrpSpPr/>
          <p:nvPr userDrawn="1"/>
        </p:nvGrpSpPr>
        <p:grpSpPr>
          <a:xfrm>
            <a:off x="-934823" y="-1177079"/>
            <a:ext cx="13735362" cy="2470184"/>
            <a:chOff x="-934823" y="-1177079"/>
            <a:chExt cx="13735362" cy="2470184"/>
          </a:xfrm>
        </p:grpSpPr>
        <p:sp>
          <p:nvSpPr>
            <p:cNvPr id="23" name="菱形 22"/>
            <p:cNvSpPr/>
            <p:nvPr userDrawn="1"/>
          </p:nvSpPr>
          <p:spPr>
            <a:xfrm rot="1702185" flipV="1">
              <a:off x="642317" y="-29049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4" name="菱形 23"/>
            <p:cNvSpPr/>
            <p:nvPr userDrawn="1"/>
          </p:nvSpPr>
          <p:spPr>
            <a:xfrm rot="18278316" flipV="1">
              <a:off x="26687" y="-50889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5" name="菱形 24"/>
            <p:cNvSpPr/>
            <p:nvPr userDrawn="1"/>
          </p:nvSpPr>
          <p:spPr>
            <a:xfrm rot="21253095" flipV="1">
              <a:off x="1398023" y="-932691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6" name="菱形 25"/>
            <p:cNvSpPr/>
            <p:nvPr userDrawn="1"/>
          </p:nvSpPr>
          <p:spPr>
            <a:xfrm rot="16200000" flipV="1">
              <a:off x="-934823" y="-45484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7" name="菱形 26"/>
            <p:cNvSpPr/>
            <p:nvPr userDrawn="1"/>
          </p:nvSpPr>
          <p:spPr>
            <a:xfrm rot="4471245" flipV="1">
              <a:off x="3680984" y="-89171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28" name="菱形 27"/>
            <p:cNvSpPr/>
            <p:nvPr userDrawn="1"/>
          </p:nvSpPr>
          <p:spPr>
            <a:xfrm rot="21047376" flipV="1">
              <a:off x="3065354" y="-1110111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29" name="菱形 28"/>
            <p:cNvSpPr/>
            <p:nvPr userDrawn="1"/>
          </p:nvSpPr>
          <p:spPr>
            <a:xfrm rot="2422155" flipV="1">
              <a:off x="4445779" y="-1077628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0" name="菱形 29"/>
            <p:cNvSpPr/>
            <p:nvPr userDrawn="1"/>
          </p:nvSpPr>
          <p:spPr>
            <a:xfrm rot="18969060" flipV="1">
              <a:off x="2103844" y="-105605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1" name="菱形 30"/>
            <p:cNvSpPr/>
            <p:nvPr userDrawn="1"/>
          </p:nvSpPr>
          <p:spPr>
            <a:xfrm rot="3065279" flipV="1">
              <a:off x="9573142" y="-416395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2" name="菱形 31"/>
            <p:cNvSpPr/>
            <p:nvPr userDrawn="1"/>
          </p:nvSpPr>
          <p:spPr>
            <a:xfrm rot="19641410" flipV="1">
              <a:off x="9089620" y="-855603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3" name="菱形 32"/>
            <p:cNvSpPr/>
            <p:nvPr userDrawn="1"/>
          </p:nvSpPr>
          <p:spPr>
            <a:xfrm rot="1016189" flipV="1">
              <a:off x="10518231" y="-71690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34" name="菱形 33"/>
            <p:cNvSpPr/>
            <p:nvPr userDrawn="1"/>
          </p:nvSpPr>
          <p:spPr>
            <a:xfrm rot="17563094" flipV="1">
              <a:off x="8181833" y="-1177079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5" name="菱形 34"/>
            <p:cNvSpPr/>
            <p:nvPr userDrawn="1"/>
          </p:nvSpPr>
          <p:spPr>
            <a:xfrm rot="20332154" flipV="1">
              <a:off x="11216935" y="-558118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7" name="菱形 36"/>
            <p:cNvSpPr/>
            <p:nvPr userDrawn="1"/>
          </p:nvSpPr>
          <p:spPr>
            <a:xfrm rot="17203814" flipV="1">
              <a:off x="7295153" y="-1010192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8" name="菱形 37"/>
            <p:cNvSpPr/>
            <p:nvPr userDrawn="1"/>
          </p:nvSpPr>
          <p:spPr>
            <a:xfrm rot="15125498" flipV="1">
              <a:off x="6404253" y="-999496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39" name="菱形 38"/>
            <p:cNvSpPr/>
            <p:nvPr userDrawn="1"/>
          </p:nvSpPr>
          <p:spPr>
            <a:xfrm rot="15492700" flipV="1">
              <a:off x="5316838" y="-1026911"/>
              <a:ext cx="1583604" cy="1583604"/>
            </a:xfrm>
            <a:prstGeom prst="diamond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7" r:id="rId2"/>
    <p:sldLayoutId id="2147483686" r:id="rId3"/>
    <p:sldLayoutId id="2147483688" r:id="rId4"/>
    <p:sldLayoutId id="2147483680" r:id="rId5"/>
    <p:sldLayoutId id="2147483682" r:id="rId6"/>
    <p:sldLayoutId id="2147483681" r:id="rId7"/>
    <p:sldLayoutId id="2147483684" r:id="rId8"/>
    <p:sldLayoutId id="2147483683" r:id="rId9"/>
    <p:sldLayoutId id="2147483689" r:id="rId10"/>
    <p:sldLayoutId id="2147483685" r:id="rId11"/>
    <p:sldLayoutId id="2147483690" r:id="rId12"/>
    <p:sldLayoutId id="2147483662" r:id="rId13"/>
    <p:sldLayoutId id="2147483664" r:id="rId14"/>
    <p:sldLayoutId id="2147483663" r:id="rId15"/>
    <p:sldLayoutId id="2147483665" r:id="rId16"/>
    <p:sldLayoutId id="21474836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90307" y="2044285"/>
            <a:ext cx="10011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4800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在线系统中含时网络的信息挖掘</a:t>
            </a:r>
            <a:endParaRPr kumimoji="1" lang="zh-CN" altLang="en-US" sz="4800" b="1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67364" y="5264855"/>
            <a:ext cx="3294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285750" indent="-285750">
              <a:buFont typeface="Wingdings" charset="2"/>
              <a:buChar char="l"/>
              <a:defRPr kumimoji="1" sz="2000" b="1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zh-CN" altLang="en-US" dirty="0"/>
              <a:t>专业：计算机科学与技术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53282" y="5264855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zh-CN" altLang="en-US" sz="2000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报告人：沈婧</a:t>
            </a:r>
            <a:endParaRPr kumimoji="1" lang="zh-CN" altLang="en-US" sz="2000" b="1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508474" y="5264855"/>
            <a:ext cx="3294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285750" indent="-285750">
              <a:buFont typeface="Wingdings" charset="2"/>
              <a:buChar char="l"/>
              <a:defRPr kumimoji="1" sz="2000" b="1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zh-CN" altLang="en-US" dirty="0"/>
              <a:t>指导老师</a:t>
            </a:r>
            <a:r>
              <a:rPr lang="zh-CN" altLang="en-US" dirty="0" smtClean="0"/>
              <a:t>：陈国良、廖好</a:t>
            </a:r>
            <a:endParaRPr lang="zh-CN" altLang="en-US" dirty="0"/>
          </a:p>
        </p:txBody>
      </p:sp>
      <p:sp>
        <p:nvSpPr>
          <p:cNvPr id="9" name="文本框 2"/>
          <p:cNvSpPr txBox="1"/>
          <p:nvPr/>
        </p:nvSpPr>
        <p:spPr>
          <a:xfrm>
            <a:off x="8430888" y="3272067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2400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——</a:t>
            </a:r>
            <a:r>
              <a:rPr kumimoji="1" lang="zh-CN" altLang="en-US" sz="2400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毕业论文开题报告</a:t>
            </a:r>
            <a:endParaRPr kumimoji="1" lang="zh-CN" altLang="en-US" sz="2400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94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02-1 </a:t>
            </a:r>
            <a:r>
              <a:rPr kumimoji="1" lang="zh-CN" altLang="en-US" dirty="0" smtClean="0"/>
              <a:t>在线</a:t>
            </a:r>
            <a:r>
              <a:rPr kumimoji="1" lang="zh-CN" altLang="en-US" dirty="0"/>
              <a:t>系统中的在现对象行为</a:t>
            </a:r>
            <a:r>
              <a:rPr kumimoji="1" lang="zh-CN" altLang="en-US" dirty="0" smtClean="0"/>
              <a:t>分析</a:t>
            </a:r>
            <a:endParaRPr kumimoji="1" lang="zh-CN" altLang="en-US" sz="1400" dirty="0"/>
          </a:p>
        </p:txBody>
      </p:sp>
      <p:sp>
        <p:nvSpPr>
          <p:cNvPr id="35" name="文本框 34"/>
          <p:cNvSpPr txBox="1"/>
          <p:nvPr/>
        </p:nvSpPr>
        <p:spPr>
          <a:xfrm>
            <a:off x="779129" y="1635474"/>
            <a:ext cx="984565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DATA</a:t>
            </a:r>
            <a:endParaRPr kumimoji="1" lang="zh-CN" altLang="en-US" sz="2400" b="1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2912" y="1192230"/>
            <a:ext cx="55194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3200" dirty="0">
                <a:solidFill>
                  <a:schemeClr val="accent1"/>
                </a:solidFill>
                <a:ea typeface="微软雅黑" charset="0"/>
              </a:rPr>
              <a:t>已</a:t>
            </a:r>
            <a:r>
              <a:rPr lang="zh-CN" altLang="en-US" sz="3200" dirty="0" smtClean="0">
                <a:solidFill>
                  <a:schemeClr val="accent1"/>
                </a:solidFill>
                <a:ea typeface="微软雅黑" charset="0"/>
              </a:rPr>
              <a:t>进行工作基础</a:t>
            </a:r>
            <a:r>
              <a:rPr lang="en-US" altLang="zh-CN" sz="3200" dirty="0" smtClean="0">
                <a:solidFill>
                  <a:schemeClr val="accent1"/>
                </a:solidFill>
                <a:ea typeface="微软雅黑" charset="0"/>
              </a:rPr>
              <a:t>——</a:t>
            </a:r>
            <a:r>
              <a:rPr lang="zh-CN" altLang="en-US" sz="3200" dirty="0" smtClean="0">
                <a:solidFill>
                  <a:schemeClr val="accent1"/>
                </a:solidFill>
                <a:ea typeface="微软雅黑" charset="0"/>
              </a:rPr>
              <a:t>用户增长</a:t>
            </a:r>
            <a:endParaRPr lang="en-US" altLang="zh-CN" sz="3200" dirty="0" smtClean="0">
              <a:solidFill>
                <a:schemeClr val="accent1"/>
              </a:solidFill>
              <a:ea typeface="微软雅黑" charset="0"/>
            </a:endParaRPr>
          </a:p>
        </p:txBody>
      </p:sp>
      <p:pic>
        <p:nvPicPr>
          <p:cNvPr id="2053" name="Picture 5" descr="F:\沈婧\复杂网络\工作\Characterizing popularity dynamics of online videos\数据各种\result\user_de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10" y="2067257"/>
            <a:ext cx="4825260" cy="372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277" y="1986630"/>
            <a:ext cx="5192364" cy="3889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2862273" y="2000566"/>
            <a:ext cx="14911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en-US" altLang="zh-CN" sz="2000" dirty="0" err="1" smtClean="0">
                <a:solidFill>
                  <a:schemeClr val="accent1"/>
                </a:solidFill>
                <a:ea typeface="微软雅黑" charset="0"/>
              </a:rPr>
              <a:t>MovieLens</a:t>
            </a:r>
            <a:endParaRPr lang="en-US" altLang="zh-CN" sz="2000" dirty="0" smtClean="0">
              <a:solidFill>
                <a:schemeClr val="accent1"/>
              </a:solidFill>
              <a:ea typeface="微软雅黑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58335" y="2000566"/>
            <a:ext cx="9332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en-US" altLang="zh-CN" sz="2000" dirty="0" smtClean="0">
                <a:solidFill>
                  <a:schemeClr val="accent1"/>
                </a:solidFill>
                <a:ea typeface="微软雅黑" charset="0"/>
              </a:rPr>
              <a:t>Netflix</a:t>
            </a:r>
          </a:p>
        </p:txBody>
      </p:sp>
    </p:spTree>
    <p:extLst>
      <p:ext uri="{BB962C8B-B14F-4D97-AF65-F5344CB8AC3E}">
        <p14:creationId xmlns:p14="http://schemas.microsoft.com/office/powerpoint/2010/main" val="394962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02-1 </a:t>
            </a:r>
            <a:r>
              <a:rPr kumimoji="1" lang="zh-CN" altLang="en-US" dirty="0" smtClean="0"/>
              <a:t>在线</a:t>
            </a:r>
            <a:r>
              <a:rPr kumimoji="1" lang="zh-CN" altLang="en-US" dirty="0"/>
              <a:t>系统中的在现对象行为分析</a:t>
            </a:r>
            <a:endParaRPr kumimoji="1" lang="zh-CN" altLang="en-US" sz="1400" dirty="0"/>
          </a:p>
        </p:txBody>
      </p:sp>
      <p:sp>
        <p:nvSpPr>
          <p:cNvPr id="35" name="文本框 34"/>
          <p:cNvSpPr txBox="1"/>
          <p:nvPr/>
        </p:nvSpPr>
        <p:spPr>
          <a:xfrm>
            <a:off x="779129" y="1635474"/>
            <a:ext cx="984565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DATA</a:t>
            </a:r>
            <a:endParaRPr kumimoji="1" lang="zh-CN" altLang="en-US" sz="2400" b="1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2912" y="1192230"/>
            <a:ext cx="55194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3200" dirty="0">
                <a:solidFill>
                  <a:schemeClr val="accent1"/>
                </a:solidFill>
                <a:ea typeface="微软雅黑" charset="0"/>
              </a:rPr>
              <a:t>已</a:t>
            </a:r>
            <a:r>
              <a:rPr lang="zh-CN" altLang="en-US" sz="3200" dirty="0" smtClean="0">
                <a:solidFill>
                  <a:schemeClr val="accent1"/>
                </a:solidFill>
                <a:ea typeface="微软雅黑" charset="0"/>
              </a:rPr>
              <a:t>进行工作基础</a:t>
            </a:r>
            <a:r>
              <a:rPr lang="en-US" altLang="zh-CN" sz="3200" dirty="0" smtClean="0">
                <a:solidFill>
                  <a:schemeClr val="accent1"/>
                </a:solidFill>
                <a:ea typeface="微软雅黑" charset="0"/>
              </a:rPr>
              <a:t>——</a:t>
            </a:r>
            <a:r>
              <a:rPr lang="zh-CN" altLang="en-US" sz="3200" dirty="0" smtClean="0">
                <a:solidFill>
                  <a:schemeClr val="accent1"/>
                </a:solidFill>
                <a:ea typeface="微软雅黑" charset="0"/>
              </a:rPr>
              <a:t>记录增长</a:t>
            </a:r>
            <a:endParaRPr lang="en-US" altLang="zh-CN" sz="3200" dirty="0" smtClean="0">
              <a:solidFill>
                <a:schemeClr val="accent1"/>
              </a:solidFill>
              <a:ea typeface="微软雅黑" charset="0"/>
            </a:endParaRPr>
          </a:p>
        </p:txBody>
      </p:sp>
      <p:pic>
        <p:nvPicPr>
          <p:cNvPr id="3075" name="Picture 3" descr="F:\沈婧\复杂网络\工作\Characterizing popularity dynamics of online videos\数据各种\result\link_det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12" y="1866306"/>
            <a:ext cx="5744785" cy="436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697" y="2138596"/>
            <a:ext cx="5557728" cy="4095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2862273" y="2000566"/>
            <a:ext cx="14911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en-US" altLang="zh-CN" sz="2000" dirty="0" err="1" smtClean="0">
                <a:solidFill>
                  <a:schemeClr val="accent1"/>
                </a:solidFill>
                <a:ea typeface="微软雅黑" charset="0"/>
              </a:rPr>
              <a:t>MovieLens</a:t>
            </a:r>
            <a:endParaRPr lang="en-US" altLang="zh-CN" sz="2000" dirty="0" smtClean="0">
              <a:solidFill>
                <a:schemeClr val="accent1"/>
              </a:solidFill>
              <a:ea typeface="微软雅黑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81619" y="2000566"/>
            <a:ext cx="9332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en-US" altLang="zh-CN" sz="2000" dirty="0" smtClean="0">
                <a:solidFill>
                  <a:schemeClr val="accent1"/>
                </a:solidFill>
                <a:ea typeface="微软雅黑" charset="0"/>
              </a:rPr>
              <a:t>Netflix</a:t>
            </a:r>
          </a:p>
        </p:txBody>
      </p:sp>
    </p:spTree>
    <p:extLst>
      <p:ext uri="{BB962C8B-B14F-4D97-AF65-F5344CB8AC3E}">
        <p14:creationId xmlns:p14="http://schemas.microsoft.com/office/powerpoint/2010/main" val="270489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02-1 </a:t>
            </a:r>
            <a:r>
              <a:rPr kumimoji="1" lang="zh-CN" altLang="en-US" dirty="0" smtClean="0"/>
              <a:t>在线</a:t>
            </a:r>
            <a:r>
              <a:rPr kumimoji="1" lang="zh-CN" altLang="en-US" dirty="0"/>
              <a:t>系统中的在现对象行为</a:t>
            </a:r>
            <a:r>
              <a:rPr kumimoji="1" lang="zh-CN" altLang="en-US" dirty="0" smtClean="0"/>
              <a:t>分析</a:t>
            </a:r>
            <a:endParaRPr kumimoji="1" lang="zh-CN" altLang="en-US" sz="1400" dirty="0"/>
          </a:p>
        </p:txBody>
      </p:sp>
      <p:sp>
        <p:nvSpPr>
          <p:cNvPr id="29" name="五边形 28"/>
          <p:cNvSpPr/>
          <p:nvPr/>
        </p:nvSpPr>
        <p:spPr>
          <a:xfrm>
            <a:off x="2740732" y="1330035"/>
            <a:ext cx="3394555" cy="1939637"/>
          </a:xfrm>
          <a:prstGeom prst="homePlate">
            <a:avLst>
              <a:gd name="adj" fmla="val 3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五边形 29"/>
          <p:cNvSpPr/>
          <p:nvPr/>
        </p:nvSpPr>
        <p:spPr>
          <a:xfrm>
            <a:off x="0" y="1330035"/>
            <a:ext cx="3394555" cy="1939637"/>
          </a:xfrm>
          <a:prstGeom prst="homePlate">
            <a:avLst>
              <a:gd name="adj" fmla="val 3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546674" y="1635474"/>
            <a:ext cx="13372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Method</a:t>
            </a:r>
            <a:endParaRPr kumimoji="1" lang="zh-CN" altLang="en-US" sz="2400" b="1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2" name="文本框 8"/>
          <p:cNvSpPr txBox="1"/>
          <p:nvPr/>
        </p:nvSpPr>
        <p:spPr>
          <a:xfrm>
            <a:off x="3546675" y="2138918"/>
            <a:ext cx="196160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问题引入 </a:t>
            </a:r>
            <a:endParaRPr lang="en-US" altLang="zh-CN" sz="1200" dirty="0" smtClean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方法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79129" y="1635474"/>
            <a:ext cx="984565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DATA</a:t>
            </a:r>
            <a:endParaRPr kumimoji="1" lang="zh-CN" altLang="en-US" sz="2400" b="1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6" name="文本框 8"/>
          <p:cNvSpPr txBox="1"/>
          <p:nvPr/>
        </p:nvSpPr>
        <p:spPr>
          <a:xfrm>
            <a:off x="779130" y="2138918"/>
            <a:ext cx="1961602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MovieLens</a:t>
            </a:r>
            <a:endParaRPr lang="en-US" altLang="zh-CN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Netflix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超过一亿条记录</a:t>
            </a:r>
            <a:endParaRPr lang="en-US" altLang="zh-CN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时间跨度超过十年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占位符 3"/>
              <p:cNvSpPr txBox="1">
                <a:spLocks/>
              </p:cNvSpPr>
              <p:nvPr/>
            </p:nvSpPr>
            <p:spPr>
              <a:xfrm>
                <a:off x="366662" y="3544021"/>
                <a:ext cx="4748140" cy="826586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zh-CN" altLang="en-US" sz="16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在线</a:t>
                </a:r>
                <a:r>
                  <a:rPr lang="zh-CN" altLang="en-US" sz="1600" b="1" dirty="0">
                    <a:solidFill>
                      <a:schemeClr val="bg1">
                        <a:lumMod val="50000"/>
                      </a:schemeClr>
                    </a:solidFill>
                  </a:rPr>
                  <a:t>评分系统</a:t>
                </a:r>
                <a:r>
                  <a:rPr lang="zh-CN" altLang="en-US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：</a:t>
                </a:r>
                <a:endParaRPr lang="en-US" altLang="zh-CN" sz="16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zh-CN" altLang="zh-CN" sz="1400" dirty="0"/>
                  <a:t>用户集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>
                        <a:latin typeface="Cambria Math"/>
                      </a:rPr>
                      <m:t>U</m:t>
                    </m:r>
                    <m:d>
                      <m:dPr>
                        <m:ctrlPr>
                          <a:rPr lang="en-US" altLang="zh-CN" sz="14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/>
                          </a:rPr>
                          <m:t>t</m:t>
                        </m:r>
                      </m:e>
                    </m:d>
                  </m:oMath>
                </a14:m>
                <a:r>
                  <a:rPr lang="en-US" altLang="zh-CN" sz="1400" dirty="0" smtClean="0"/>
                  <a:t>	        </a:t>
                </a:r>
                <a:r>
                  <a:rPr lang="zh-CN" altLang="zh-CN" sz="1400" dirty="0" smtClean="0"/>
                  <a:t>商品</a:t>
                </a:r>
                <a:r>
                  <a:rPr lang="zh-CN" altLang="zh-CN" sz="1400" dirty="0"/>
                  <a:t>集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>
                        <a:latin typeface="Cambria Math"/>
                      </a:rPr>
                      <m:t>O</m:t>
                    </m:r>
                    <m:d>
                      <m:dPr>
                        <m:ctrlPr>
                          <a:rPr lang="en-US" altLang="zh-CN" sz="1400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400">
                            <a:latin typeface="Cambria Math"/>
                          </a:rPr>
                          <m:t>t</m:t>
                        </m:r>
                      </m:e>
                    </m:d>
                  </m:oMath>
                </a14:m>
                <a:r>
                  <a:rPr lang="en-US" altLang="zh-CN" sz="1400" dirty="0" smtClean="0"/>
                  <a:t>	</a:t>
                </a:r>
                <a:r>
                  <a:rPr lang="zh-CN" altLang="zh-CN" sz="1400" dirty="0" smtClean="0"/>
                  <a:t>记录</a:t>
                </a:r>
                <a:r>
                  <a:rPr lang="zh-CN" altLang="zh-CN" sz="1400" dirty="0"/>
                  <a:t>集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>
                        <a:latin typeface="Cambria Math"/>
                      </a:rPr>
                      <m:t>L</m:t>
                    </m:r>
                    <m:r>
                      <a:rPr lang="en-US" altLang="zh-CN" sz="140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/>
                      </a:rPr>
                      <m:t>t</m:t>
                    </m:r>
                    <m:r>
                      <a:rPr lang="en-US" altLang="zh-CN" sz="1400">
                        <a:latin typeface="Cambria Math"/>
                      </a:rPr>
                      <m:t>)</m:t>
                    </m:r>
                  </m:oMath>
                </a14:m>
                <a:endParaRPr lang="zh-CN" altLang="zh-CN" sz="1400" dirty="0"/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文本占位符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62" y="3544021"/>
                <a:ext cx="4748140" cy="826586"/>
              </a:xfrm>
              <a:prstGeom prst="rect">
                <a:avLst/>
              </a:prstGeom>
              <a:blipFill rotWithShape="1">
                <a:blip r:embed="rId2"/>
                <a:stretch>
                  <a:fillRect l="-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/>
          <p:cNvPicPr/>
          <p:nvPr/>
        </p:nvPicPr>
        <p:blipFill>
          <a:blip r:embed="rId3"/>
          <a:stretch>
            <a:fillRect/>
          </a:stretch>
        </p:blipFill>
        <p:spPr>
          <a:xfrm>
            <a:off x="366662" y="4421008"/>
            <a:ext cx="4181475" cy="1504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66662" y="5991675"/>
                <a:ext cx="6096000" cy="58477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zh-CN" sz="1600" b="1" dirty="0">
                    <a:solidFill>
                      <a:schemeClr val="bg1">
                        <a:lumMod val="50000"/>
                      </a:schemeClr>
                    </a:solidFill>
                  </a:rPr>
                  <a:t>连边</a:t>
                </a:r>
                <a:r>
                  <a:rPr lang="zh-CN" altLang="zh-CN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：用户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i</m:t>
                    </m:r>
                  </m:oMath>
                </a14:m>
                <a:r>
                  <a:rPr lang="zh-CN" altLang="zh-CN" sz="1600" dirty="0">
                    <a:solidFill>
                      <a:schemeClr val="bg1">
                        <a:lumMod val="50000"/>
                      </a:schemeClr>
                    </a:solidFill>
                  </a:rPr>
                  <a:t>对商品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𝛂</m:t>
                    </m:r>
                  </m:oMath>
                </a14:m>
                <a:r>
                  <a:rPr lang="zh-CN" altLang="zh-CN" sz="1600" dirty="0">
                    <a:solidFill>
                      <a:schemeClr val="bg1">
                        <a:lumMod val="50000"/>
                      </a:schemeClr>
                    </a:solidFill>
                  </a:rPr>
                  <a:t>进行过评分并作为</a:t>
                </a:r>
                <a:r>
                  <a:rPr lang="zh-CN" altLang="zh-CN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一</a:t>
                </a:r>
                <a:r>
                  <a:rPr lang="zh-CN" altLang="zh-CN" sz="1600" dirty="0">
                    <a:solidFill>
                      <a:schemeClr val="bg1">
                        <a:lumMod val="50000"/>
                      </a:schemeClr>
                    </a:solidFill>
                  </a:rPr>
                  <a:t>条记录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600">
                            <a:solidFill>
                              <a:srgbClr val="FF0000"/>
                            </a:solidFill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zh-CN" sz="1600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zh-CN" sz="1600">
                            <a:solidFill>
                              <a:srgbClr val="FF0000"/>
                            </a:solidFill>
                            <a:latin typeface="Cambria Math"/>
                          </a:rPr>
                          <m:t>𝛼</m:t>
                        </m:r>
                      </m:sub>
                    </m:sSub>
                    <m:r>
                      <a: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(∈</m:t>
                    </m:r>
                    <m:r>
                      <a: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𝐿</m:t>
                    </m:r>
                    <m:r>
                      <a:rPr lang="en-US" altLang="zh-CN" sz="16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zh-CN" altLang="zh-CN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zh-CN" altLang="zh-CN" sz="1600" dirty="0">
                    <a:solidFill>
                      <a:schemeClr val="bg1">
                        <a:lumMod val="50000"/>
                      </a:schemeClr>
                    </a:solidFill>
                  </a:rPr>
                  <a:t>商品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𝛂</m:t>
                    </m:r>
                  </m:oMath>
                </a14:m>
                <a:r>
                  <a:rPr lang="zh-CN" altLang="zh-CN" sz="1600" dirty="0">
                    <a:solidFill>
                      <a:schemeClr val="bg1">
                        <a:lumMod val="50000"/>
                      </a:schemeClr>
                    </a:solidFill>
                  </a:rPr>
                  <a:t>的</a:t>
                </a:r>
                <a:r>
                  <a:rPr lang="zh-CN" altLang="zh-CN" sz="1600" b="1" dirty="0">
                    <a:solidFill>
                      <a:schemeClr val="bg1">
                        <a:lumMod val="50000"/>
                      </a:schemeClr>
                    </a:solidFill>
                  </a:rPr>
                  <a:t>流行度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160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altLang="zh-CN" sz="1600">
                            <a:solidFill>
                              <a:srgbClr val="FF0000"/>
                            </a:solidFill>
                            <a:latin typeface="Cambria Math"/>
                          </a:rPr>
                          <m:t>𝛼</m:t>
                        </m:r>
                      </m:sub>
                    </m:sSub>
                    <m:r>
                      <a:rPr lang="en-US" altLang="zh-CN" sz="160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sz="1600">
                        <a:solidFill>
                          <a:srgbClr val="FF0000"/>
                        </a:solidFill>
                        <a:latin typeface="Cambria Math"/>
                      </a:rPr>
                      <m:t>𝑡</m:t>
                    </m:r>
                    <m:r>
                      <a:rPr lang="en-US" altLang="zh-CN" sz="160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zh-CN" altLang="zh-CN" sz="1600" dirty="0">
                    <a:solidFill>
                      <a:schemeClr val="bg1">
                        <a:lumMod val="50000"/>
                      </a:schemeClr>
                    </a:solidFill>
                  </a:rPr>
                  <a:t>：表示商品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𝛂</m:t>
                    </m:r>
                  </m:oMath>
                </a14:m>
                <a:r>
                  <a:rPr lang="zh-CN" altLang="zh-CN" sz="1600" dirty="0">
                    <a:solidFill>
                      <a:schemeClr val="bg1">
                        <a:lumMod val="50000"/>
                      </a:schemeClr>
                    </a:solidFill>
                  </a:rPr>
                  <a:t>在</a:t>
                </a:r>
                <a:r>
                  <a:rPr lang="en-US" altLang="zh-CN" sz="1600" b="1" dirty="0">
                    <a:solidFill>
                      <a:schemeClr val="bg1">
                        <a:lumMod val="50000"/>
                      </a:schemeClr>
                    </a:solidFill>
                  </a:rPr>
                  <a:t>t</a:t>
                </a:r>
                <a:r>
                  <a:rPr lang="zh-CN" altLang="zh-CN" sz="1600" dirty="0">
                    <a:solidFill>
                      <a:schemeClr val="bg1">
                        <a:lumMod val="50000"/>
                      </a:schemeClr>
                    </a:solidFill>
                  </a:rPr>
                  <a:t>时刻所收获的评分记录</a:t>
                </a:r>
                <a:r>
                  <a:rPr lang="zh-CN" altLang="zh-CN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数</a:t>
                </a:r>
                <a:endParaRPr lang="zh-CN" altLang="zh-CN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62" y="5991675"/>
                <a:ext cx="6096000" cy="584775"/>
              </a:xfrm>
              <a:prstGeom prst="rect">
                <a:avLst/>
              </a:prstGeom>
              <a:blipFill rotWithShape="1">
                <a:blip r:embed="rId4"/>
                <a:stretch>
                  <a:fillRect l="-500" t="-4167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87" y="4306382"/>
            <a:ext cx="147002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矩形 23"/>
          <p:cNvSpPr/>
          <p:nvPr/>
        </p:nvSpPr>
        <p:spPr>
          <a:xfrm>
            <a:off x="8026611" y="4646081"/>
            <a:ext cx="1968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偏好依附</a:t>
            </a:r>
            <a:r>
              <a:rPr lang="zh-CN" altLang="en-US" dirty="0" smtClean="0"/>
              <a:t>机制</a:t>
            </a:r>
            <a:r>
              <a:rPr lang="en-US" altLang="zh-CN" dirty="0" smtClean="0"/>
              <a:t>(PA)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8118367" y="597171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富者越</a:t>
            </a:r>
            <a:r>
              <a:rPr lang="zh-CN" altLang="en-US" sz="1600" dirty="0" smtClean="0"/>
              <a:t>富</a:t>
            </a:r>
            <a:endParaRPr lang="zh-CN" altLang="en-US" sz="1600" dirty="0"/>
          </a:p>
        </p:txBody>
      </p:sp>
      <p:sp>
        <p:nvSpPr>
          <p:cNvPr id="3" name="矩形 2"/>
          <p:cNvSpPr/>
          <p:nvPr/>
        </p:nvSpPr>
        <p:spPr>
          <a:xfrm>
            <a:off x="8020895" y="5059660"/>
            <a:ext cx="3753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 AL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Barabasi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  and R Albert(1999)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364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5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02-1 </a:t>
            </a:r>
            <a:r>
              <a:rPr kumimoji="1" lang="zh-CN" altLang="en-US" dirty="0" smtClean="0"/>
              <a:t>在线</a:t>
            </a:r>
            <a:r>
              <a:rPr kumimoji="1" lang="zh-CN" altLang="en-US" dirty="0"/>
              <a:t>系统中的在现对象行为分析</a:t>
            </a:r>
            <a:endParaRPr kumimoji="1" lang="zh-CN" altLang="en-US" sz="1400" dirty="0"/>
          </a:p>
        </p:txBody>
      </p:sp>
      <p:sp>
        <p:nvSpPr>
          <p:cNvPr id="29" name="五边形 28"/>
          <p:cNvSpPr/>
          <p:nvPr/>
        </p:nvSpPr>
        <p:spPr>
          <a:xfrm>
            <a:off x="2740732" y="1330035"/>
            <a:ext cx="3394555" cy="1939637"/>
          </a:xfrm>
          <a:prstGeom prst="homePlate">
            <a:avLst>
              <a:gd name="adj" fmla="val 3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五边形 29"/>
          <p:cNvSpPr/>
          <p:nvPr/>
        </p:nvSpPr>
        <p:spPr>
          <a:xfrm>
            <a:off x="0" y="1330035"/>
            <a:ext cx="3394555" cy="1939637"/>
          </a:xfrm>
          <a:prstGeom prst="homePlate">
            <a:avLst>
              <a:gd name="adj" fmla="val 3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546674" y="1635474"/>
            <a:ext cx="13372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Method</a:t>
            </a:r>
            <a:endParaRPr kumimoji="1" lang="zh-CN" altLang="en-US" sz="2400" b="1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2" name="文本框 8"/>
          <p:cNvSpPr txBox="1"/>
          <p:nvPr/>
        </p:nvSpPr>
        <p:spPr>
          <a:xfrm>
            <a:off x="3546675" y="2138918"/>
            <a:ext cx="196160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问题引入 </a:t>
            </a:r>
            <a:endParaRPr lang="en-US" altLang="zh-CN" sz="1200" dirty="0" smtClean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方法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79129" y="1635474"/>
            <a:ext cx="984565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DATA</a:t>
            </a:r>
            <a:endParaRPr kumimoji="1" lang="zh-CN" altLang="en-US" sz="2400" b="1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6" name="文本框 8"/>
          <p:cNvSpPr txBox="1"/>
          <p:nvPr/>
        </p:nvSpPr>
        <p:spPr>
          <a:xfrm>
            <a:off x="779130" y="2138918"/>
            <a:ext cx="1961602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MovieLens</a:t>
            </a:r>
            <a:endParaRPr lang="en-US" altLang="zh-CN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Netflix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超过一亿条记录</a:t>
            </a:r>
            <a:endParaRPr lang="en-US" altLang="zh-CN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时间跨度超过十年</a:t>
            </a:r>
          </a:p>
        </p:txBody>
      </p:sp>
      <p:sp>
        <p:nvSpPr>
          <p:cNvPr id="16" name="文本占位符 3"/>
          <p:cNvSpPr txBox="1">
            <a:spLocks/>
          </p:cNvSpPr>
          <p:nvPr/>
        </p:nvSpPr>
        <p:spPr>
          <a:xfrm>
            <a:off x="2965361" y="3700654"/>
            <a:ext cx="4748140" cy="8265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新鲜事物瓜分旧商品的流行度，</a:t>
            </a:r>
            <a:endParaRPr lang="en-US" altLang="zh-CN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               尤其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在商品早期，会获得更多的流行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</a:rPr>
              <a:t>度。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965361" y="5354001"/>
            <a:ext cx="2259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爆发（</a:t>
            </a:r>
            <a:r>
              <a:rPr lang="en-US" altLang="zh-CN" dirty="0" smtClean="0"/>
              <a:t>Burst</a:t>
            </a:r>
            <a:r>
              <a:rPr lang="zh-CN" altLang="en-US" dirty="0" smtClean="0"/>
              <a:t>）现象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767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02-1 </a:t>
            </a:r>
            <a:r>
              <a:rPr kumimoji="1" lang="zh-CN" altLang="en-US" dirty="0" smtClean="0"/>
              <a:t>在线</a:t>
            </a:r>
            <a:r>
              <a:rPr kumimoji="1" lang="zh-CN" altLang="en-US" dirty="0"/>
              <a:t>系统中的在现对象行为</a:t>
            </a:r>
            <a:r>
              <a:rPr kumimoji="1" lang="zh-CN" altLang="en-US" dirty="0" smtClean="0"/>
              <a:t>分析</a:t>
            </a:r>
            <a:endParaRPr kumimoji="1" lang="zh-CN" altLang="en-US" sz="1400" dirty="0"/>
          </a:p>
        </p:txBody>
      </p:sp>
      <p:sp>
        <p:nvSpPr>
          <p:cNvPr id="29" name="五边形 28"/>
          <p:cNvSpPr/>
          <p:nvPr/>
        </p:nvSpPr>
        <p:spPr>
          <a:xfrm>
            <a:off x="2740732" y="1330035"/>
            <a:ext cx="3394555" cy="1939637"/>
          </a:xfrm>
          <a:prstGeom prst="homePlate">
            <a:avLst>
              <a:gd name="adj" fmla="val 3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五边形 29"/>
          <p:cNvSpPr/>
          <p:nvPr/>
        </p:nvSpPr>
        <p:spPr>
          <a:xfrm>
            <a:off x="0" y="1330035"/>
            <a:ext cx="3394555" cy="1939637"/>
          </a:xfrm>
          <a:prstGeom prst="homePlate">
            <a:avLst>
              <a:gd name="adj" fmla="val 3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546674" y="1635474"/>
            <a:ext cx="13372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Method</a:t>
            </a:r>
            <a:endParaRPr kumimoji="1" lang="zh-CN" altLang="en-US" sz="2400" b="1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2" name="文本框 8"/>
          <p:cNvSpPr txBox="1"/>
          <p:nvPr/>
        </p:nvSpPr>
        <p:spPr>
          <a:xfrm>
            <a:off x="3546675" y="2138918"/>
            <a:ext cx="1961602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问题引入 </a:t>
            </a:r>
            <a:endParaRPr lang="en-US" altLang="zh-CN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方法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79129" y="1635474"/>
            <a:ext cx="984565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DATA</a:t>
            </a:r>
            <a:endParaRPr kumimoji="1" lang="zh-CN" altLang="en-US" sz="2400" b="1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6" name="文本框 8"/>
          <p:cNvSpPr txBox="1"/>
          <p:nvPr/>
        </p:nvSpPr>
        <p:spPr>
          <a:xfrm>
            <a:off x="779130" y="2138918"/>
            <a:ext cx="1961602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MovieLens</a:t>
            </a:r>
            <a:endParaRPr lang="en-US" altLang="zh-CN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Netflix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超过一亿条记录</a:t>
            </a:r>
            <a:endParaRPr lang="en-US" altLang="zh-CN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时间跨度超过十年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081406" y="3784237"/>
                <a:ext cx="6096000" cy="56233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CN" dirty="0" smtClean="0"/>
                  <a:t>Relevance</a:t>
                </a:r>
                <a:r>
                  <a:rPr lang="zh-CN" altLang="en-US" dirty="0" smtClean="0"/>
                  <a:t>：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  <m:r>
                          <a:rPr lang="en-US" altLang="zh-CN" i="1"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/>
                          </a:rPr>
                          <m:t>∆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  <m:r>
                          <a:rPr lang="en-US" altLang="zh-CN" i="1">
                            <a:latin typeface="Cambria Math"/>
                          </a:rPr>
                          <m:t>+1)</m:t>
                        </m:r>
                      </m:num>
                      <m:den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/>
                              </a:rPr>
                              <m:t>∆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+1)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𝑃𝐴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)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/>
                          </a:rPr>
                          <m:t>∆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  <m:r>
                          <a:rPr lang="en-US" altLang="zh-CN" i="1">
                            <a:latin typeface="Cambria Math"/>
                          </a:rPr>
                          <m:t>+1)</m:t>
                        </m:r>
                        <m:r>
                          <a:rPr lang="en-US" altLang="zh-CN" i="1">
                            <a:latin typeface="Cambria Math"/>
                          </a:rPr>
                          <m:t>𝐿</m:t>
                        </m:r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zh-CN">
                            <a:latin typeface="Cambria Math"/>
                          </a:rPr>
                          <m:t>∆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L</m:t>
                        </m:r>
                        <m:r>
                          <a:rPr lang="en-US" altLang="zh-CN">
                            <a:latin typeface="Cambria Math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t</m:t>
                        </m:r>
                        <m:r>
                          <a:rPr lang="en-US" altLang="zh-CN">
                            <a:latin typeface="Cambria Math"/>
                          </a:rPr>
                          <m:t>+1)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406" y="3784237"/>
                <a:ext cx="6096000" cy="562333"/>
              </a:xfrm>
              <a:prstGeom prst="rect">
                <a:avLst/>
              </a:prstGeom>
              <a:blipFill rotWithShape="1">
                <a:blip r:embed="rId2"/>
                <a:stretch>
                  <a:fillRect l="-800" b="-3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716874" y="3784237"/>
                <a:ext cx="26759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>
                        <a:latin typeface="Cambria Math"/>
                      </a:rPr>
                      <m:t>0</m:t>
                    </m:r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874" y="3784237"/>
                <a:ext cx="2675906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595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8716874" y="4396489"/>
                <a:ext cx="26759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0&lt;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&lt;1</m:t>
                    </m:r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874" y="4396489"/>
                <a:ext cx="2675906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59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8716874" y="4983588"/>
                <a:ext cx="26759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≥1</m:t>
                    </m:r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874" y="4983588"/>
                <a:ext cx="2675906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595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8716874" y="5698086"/>
                <a:ext cx="26759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/>
                      </a:rPr>
                      <m:t>≫1</m:t>
                    </m:r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874" y="5698086"/>
                <a:ext cx="2675906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595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081406" y="4789071"/>
                <a:ext cx="6096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mtClean="0">
                        <a:latin typeface="Cambria Math"/>
                      </a:rPr>
                      <m:t>∆</m:t>
                    </m:r>
                    <m:r>
                      <m:rPr>
                        <m:sty m:val="p"/>
                      </m:rPr>
                      <a:rPr lang="en-US" altLang="zh-CN" smtClean="0">
                        <a:latin typeface="Cambria Math"/>
                      </a:rPr>
                      <m:t>L</m:t>
                    </m:r>
                    <m:d>
                      <m:dPr>
                        <m:ctrlPr>
                          <a:rPr lang="zh-CN" altLang="zh-CN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t</m:t>
                        </m:r>
                        <m:r>
                          <a:rPr lang="en-US" altLang="zh-CN">
                            <a:latin typeface="Cambria Math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zh-CN" dirty="0" smtClean="0"/>
                  <a:t>从</a:t>
                </a:r>
                <a:r>
                  <a:rPr lang="en-US" altLang="zh-CN" dirty="0" smtClean="0"/>
                  <a:t>t</a:t>
                </a:r>
                <a:r>
                  <a:rPr lang="zh-CN" altLang="zh-CN" dirty="0" smtClean="0"/>
                  <a:t>时刻</a:t>
                </a:r>
                <a:r>
                  <a:rPr lang="zh-CN" altLang="zh-CN" dirty="0"/>
                  <a:t>到</a:t>
                </a:r>
                <a:r>
                  <a:rPr lang="en-US" altLang="zh-CN" dirty="0"/>
                  <a:t>t+1</a:t>
                </a:r>
                <a:r>
                  <a:rPr lang="zh-CN" altLang="zh-CN" dirty="0"/>
                  <a:t>时刻所有商品增加的流行度总和。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406" y="4789071"/>
                <a:ext cx="609600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11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081406" y="5520937"/>
                <a:ext cx="42475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L</m:t>
                    </m:r>
                    <m:d>
                      <m:dPr>
                        <m:ctrlPr>
                          <a:rPr lang="zh-CN" altLang="zh-CN" i="1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/>
                          </a:rPr>
                          <m:t>t</m:t>
                        </m:r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zh-CN" dirty="0"/>
                  <a:t>一直到时刻</a:t>
                </a:r>
                <a:r>
                  <a:rPr lang="en-US" altLang="zh-CN" dirty="0"/>
                  <a:t>t</a:t>
                </a:r>
                <a:r>
                  <a:rPr lang="zh-CN" altLang="zh-CN" dirty="0"/>
                  <a:t>所有商品的流行度总和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406" y="5520937"/>
                <a:ext cx="4247509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11667" r="-71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147896" y="6198382"/>
                <a:ext cx="49873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zh-CN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𝑡</m:t>
                    </m:r>
                    <m:r>
                      <a:rPr lang="en-US" altLang="zh-CN" i="1">
                        <a:latin typeface="Cambria Math"/>
                      </a:rPr>
                      <m:t>+1)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zh-CN" dirty="0"/>
                  <a:t>商品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/>
                      </a:rPr>
                      <m:t>i</m:t>
                    </m:r>
                  </m:oMath>
                </a14:m>
                <a:r>
                  <a:rPr lang="zh-CN" altLang="zh-CN" dirty="0"/>
                  <a:t>在</a:t>
                </a:r>
                <a:r>
                  <a:rPr lang="en-US" altLang="zh-CN" dirty="0"/>
                  <a:t>t+1</a:t>
                </a:r>
                <a:r>
                  <a:rPr lang="zh-CN" altLang="zh-CN" dirty="0"/>
                  <a:t>时刻实际上获得的流行</a:t>
                </a:r>
                <a:r>
                  <a:rPr lang="zh-CN" altLang="zh-CN" dirty="0" smtClean="0"/>
                  <a:t>度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896" y="6198382"/>
                <a:ext cx="4987391" cy="369332"/>
              </a:xfrm>
              <a:prstGeom prst="rect">
                <a:avLst/>
              </a:prstGeom>
              <a:blipFill rotWithShape="1">
                <a:blip r:embed="rId9"/>
                <a:stretch>
                  <a:fillRect t="-11667" r="-489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53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7" grpId="0"/>
      <p:bldP spid="18" grpId="0"/>
      <p:bldP spid="19" grpId="0"/>
      <p:bldP spid="4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02-1 </a:t>
            </a:r>
            <a:r>
              <a:rPr kumimoji="1" lang="zh-CN" altLang="en-US" dirty="0" smtClean="0"/>
              <a:t>在线</a:t>
            </a:r>
            <a:r>
              <a:rPr kumimoji="1" lang="zh-CN" altLang="en-US" dirty="0"/>
              <a:t>系统中的在现对象行为分析</a:t>
            </a:r>
            <a:endParaRPr kumimoji="1" lang="zh-CN" altLang="en-US" sz="1400" dirty="0"/>
          </a:p>
        </p:txBody>
      </p:sp>
      <p:sp>
        <p:nvSpPr>
          <p:cNvPr id="28" name="五边形 27"/>
          <p:cNvSpPr/>
          <p:nvPr/>
        </p:nvSpPr>
        <p:spPr>
          <a:xfrm>
            <a:off x="5471312" y="1330035"/>
            <a:ext cx="3394555" cy="1939637"/>
          </a:xfrm>
          <a:prstGeom prst="homePlate">
            <a:avLst>
              <a:gd name="adj" fmla="val 3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五边形 28"/>
          <p:cNvSpPr/>
          <p:nvPr/>
        </p:nvSpPr>
        <p:spPr>
          <a:xfrm>
            <a:off x="2740732" y="1330035"/>
            <a:ext cx="3394555" cy="1939637"/>
          </a:xfrm>
          <a:prstGeom prst="homePlate">
            <a:avLst>
              <a:gd name="adj" fmla="val 3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五边形 29"/>
          <p:cNvSpPr/>
          <p:nvPr/>
        </p:nvSpPr>
        <p:spPr>
          <a:xfrm>
            <a:off x="0" y="1330035"/>
            <a:ext cx="3394555" cy="1939637"/>
          </a:xfrm>
          <a:prstGeom prst="homePlate">
            <a:avLst>
              <a:gd name="adj" fmla="val 3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546674" y="1635474"/>
            <a:ext cx="13372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Method</a:t>
            </a:r>
            <a:endParaRPr kumimoji="1" lang="zh-CN" altLang="en-US" sz="2400" b="1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2" name="文本框 8"/>
          <p:cNvSpPr txBox="1"/>
          <p:nvPr/>
        </p:nvSpPr>
        <p:spPr>
          <a:xfrm>
            <a:off x="3546675" y="2138918"/>
            <a:ext cx="196160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顶部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“开始”面板中可以对字体、字号、颜色、行距等进行修改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79129" y="1635474"/>
            <a:ext cx="984565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DATA</a:t>
            </a:r>
            <a:endParaRPr kumimoji="1" lang="zh-CN" altLang="en-US" sz="2400" b="1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6" name="文本框 8"/>
          <p:cNvSpPr txBox="1"/>
          <p:nvPr/>
        </p:nvSpPr>
        <p:spPr>
          <a:xfrm>
            <a:off x="779130" y="2138918"/>
            <a:ext cx="196160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顶部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“开始”面板中可以对字体、字号、颜色、行距等进行修改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277254" y="1645729"/>
            <a:ext cx="837089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item</a:t>
            </a:r>
            <a:endParaRPr kumimoji="1" lang="zh-CN" altLang="en-US" sz="2400" b="1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42" name="文本框 8"/>
          <p:cNvSpPr txBox="1"/>
          <p:nvPr/>
        </p:nvSpPr>
        <p:spPr>
          <a:xfrm>
            <a:off x="6277255" y="2149173"/>
            <a:ext cx="1961602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基于商品的流行度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89306" y="4200339"/>
            <a:ext cx="2287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defTabSz="609585">
              <a:buFont typeface="Wingdings" panose="05000000000000000000" pitchFamily="2" charset="2"/>
              <a:buChar char="l"/>
            </a:pPr>
            <a:r>
              <a:rPr lang="zh-CN" altLang="en-US" sz="3200" dirty="0" smtClean="0">
                <a:solidFill>
                  <a:schemeClr val="accent1"/>
                </a:solidFill>
                <a:ea typeface="微软雅黑" charset="0"/>
              </a:rPr>
              <a:t>爆发现象</a:t>
            </a:r>
            <a:endParaRPr lang="en-US" altLang="zh-CN" sz="3200" dirty="0" smtClean="0">
              <a:solidFill>
                <a:schemeClr val="accent1"/>
              </a:solidFill>
              <a:ea typeface="微软雅黑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489306" y="5126614"/>
            <a:ext cx="3108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defTabSz="609585">
              <a:buFont typeface="Wingdings" panose="05000000000000000000" pitchFamily="2" charset="2"/>
              <a:buChar char="l"/>
            </a:pPr>
            <a:r>
              <a:rPr lang="zh-CN" altLang="en-US" sz="3200" dirty="0" smtClean="0">
                <a:solidFill>
                  <a:schemeClr val="accent1"/>
                </a:solidFill>
                <a:ea typeface="微软雅黑" charset="0"/>
              </a:rPr>
              <a:t>关注时间维度</a:t>
            </a:r>
            <a:endParaRPr lang="en-US" altLang="zh-CN" sz="3200" dirty="0" smtClean="0">
              <a:solidFill>
                <a:schemeClr val="accent1"/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02-1 </a:t>
            </a:r>
            <a:r>
              <a:rPr kumimoji="1" lang="zh-CN" altLang="en-US" dirty="0" smtClean="0"/>
              <a:t>在线</a:t>
            </a:r>
            <a:r>
              <a:rPr kumimoji="1" lang="zh-CN" altLang="en-US" dirty="0"/>
              <a:t>系统中的在现对象行为</a:t>
            </a:r>
            <a:r>
              <a:rPr kumimoji="1" lang="zh-CN" altLang="en-US" dirty="0" smtClean="0"/>
              <a:t>分析</a:t>
            </a:r>
            <a:r>
              <a:rPr kumimoji="1" lang="zh-CN" altLang="en-US" sz="1400" dirty="0"/>
              <a:t> 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79129" y="1635474"/>
            <a:ext cx="984565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DATA</a:t>
            </a:r>
            <a:endParaRPr kumimoji="1" lang="zh-CN" altLang="en-US" sz="2400" b="1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2912" y="1192230"/>
            <a:ext cx="55707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3200" dirty="0">
                <a:solidFill>
                  <a:schemeClr val="accent1"/>
                </a:solidFill>
                <a:ea typeface="微软雅黑" charset="0"/>
              </a:rPr>
              <a:t>已</a:t>
            </a:r>
            <a:r>
              <a:rPr lang="zh-CN" altLang="en-US" sz="3200" dirty="0" smtClean="0">
                <a:solidFill>
                  <a:schemeClr val="accent1"/>
                </a:solidFill>
                <a:ea typeface="微软雅黑" charset="0"/>
              </a:rPr>
              <a:t>进行工作基础</a:t>
            </a:r>
            <a:r>
              <a:rPr lang="en-US" altLang="zh-CN" sz="3200" dirty="0" smtClean="0">
                <a:solidFill>
                  <a:schemeClr val="accent1"/>
                </a:solidFill>
                <a:ea typeface="微软雅黑" charset="0"/>
              </a:rPr>
              <a:t>——</a:t>
            </a:r>
            <a:r>
              <a:rPr lang="zh-CN" altLang="en-US" sz="3200" dirty="0">
                <a:solidFill>
                  <a:schemeClr val="accent1"/>
                </a:solidFill>
                <a:ea typeface="微软雅黑" charset="0"/>
              </a:rPr>
              <a:t>基于</a:t>
            </a:r>
            <a:r>
              <a:rPr lang="en-US" altLang="zh-CN" sz="3200" dirty="0" smtClean="0">
                <a:solidFill>
                  <a:schemeClr val="accent1"/>
                </a:solidFill>
                <a:ea typeface="微软雅黑" charset="0"/>
              </a:rPr>
              <a:t>item</a:t>
            </a:r>
          </a:p>
        </p:txBody>
      </p:sp>
      <p:pic>
        <p:nvPicPr>
          <p:cNvPr id="5" name="Picture 3" descr="C:\Users\len\Documents\Tencent Files\330374926\Image\C2C\{6B8A1E80-1ACB-AB7C-C61D-6C0E1C30EC86}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73994" y="-495076"/>
            <a:ext cx="3819346" cy="933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3298290" y="2200621"/>
            <a:ext cx="14911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en-US" altLang="zh-CN" sz="2000" dirty="0" err="1" smtClean="0">
                <a:solidFill>
                  <a:schemeClr val="accent1"/>
                </a:solidFill>
                <a:ea typeface="微软雅黑" charset="0"/>
              </a:rPr>
              <a:t>MovieLens</a:t>
            </a:r>
            <a:endParaRPr lang="en-US" altLang="zh-CN" sz="2000" dirty="0" smtClean="0">
              <a:solidFill>
                <a:schemeClr val="accent1"/>
              </a:solidFill>
              <a:ea typeface="微软雅黑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97419" y="2200621"/>
            <a:ext cx="9332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en-US" altLang="zh-CN" sz="2000" dirty="0" smtClean="0">
                <a:solidFill>
                  <a:schemeClr val="accent1"/>
                </a:solidFill>
                <a:ea typeface="微软雅黑" charset="0"/>
              </a:rPr>
              <a:t>Netflix</a:t>
            </a:r>
          </a:p>
        </p:txBody>
      </p:sp>
    </p:spTree>
    <p:extLst>
      <p:ext uri="{BB962C8B-B14F-4D97-AF65-F5344CB8AC3E}">
        <p14:creationId xmlns:p14="http://schemas.microsoft.com/office/powerpoint/2010/main" val="250718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02-1 </a:t>
            </a:r>
            <a:r>
              <a:rPr kumimoji="1" lang="zh-CN" altLang="en-US" dirty="0" smtClean="0"/>
              <a:t>在线</a:t>
            </a:r>
            <a:r>
              <a:rPr kumimoji="1" lang="zh-CN" altLang="en-US" dirty="0"/>
              <a:t>系统中的在现对象行为分析</a:t>
            </a:r>
            <a:endParaRPr kumimoji="1" lang="zh-CN" altLang="en-US" sz="1400" dirty="0"/>
          </a:p>
        </p:txBody>
      </p:sp>
      <p:sp>
        <p:nvSpPr>
          <p:cNvPr id="35" name="文本框 34"/>
          <p:cNvSpPr txBox="1"/>
          <p:nvPr/>
        </p:nvSpPr>
        <p:spPr>
          <a:xfrm>
            <a:off x="779129" y="1635474"/>
            <a:ext cx="984565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DATA</a:t>
            </a:r>
            <a:endParaRPr kumimoji="1" lang="zh-CN" altLang="en-US" sz="2400" b="1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2912" y="1192230"/>
            <a:ext cx="55707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3200" dirty="0">
                <a:solidFill>
                  <a:schemeClr val="accent1"/>
                </a:solidFill>
                <a:ea typeface="微软雅黑" charset="0"/>
              </a:rPr>
              <a:t>已</a:t>
            </a:r>
            <a:r>
              <a:rPr lang="zh-CN" altLang="en-US" sz="3200" dirty="0" smtClean="0">
                <a:solidFill>
                  <a:schemeClr val="accent1"/>
                </a:solidFill>
                <a:ea typeface="微软雅黑" charset="0"/>
              </a:rPr>
              <a:t>进行工作基础</a:t>
            </a:r>
            <a:r>
              <a:rPr lang="en-US" altLang="zh-CN" sz="3200" dirty="0" smtClean="0">
                <a:solidFill>
                  <a:schemeClr val="accent1"/>
                </a:solidFill>
                <a:ea typeface="微软雅黑" charset="0"/>
              </a:rPr>
              <a:t>——</a:t>
            </a:r>
            <a:r>
              <a:rPr lang="zh-CN" altLang="en-US" sz="3200" dirty="0">
                <a:solidFill>
                  <a:schemeClr val="accent1"/>
                </a:solidFill>
                <a:ea typeface="微软雅黑" charset="0"/>
              </a:rPr>
              <a:t>基于</a:t>
            </a:r>
            <a:r>
              <a:rPr lang="en-US" altLang="zh-CN" sz="3200" dirty="0" smtClean="0">
                <a:solidFill>
                  <a:schemeClr val="accent1"/>
                </a:solidFill>
                <a:ea typeface="微软雅黑" charset="0"/>
              </a:rPr>
              <a:t>item</a:t>
            </a:r>
          </a:p>
        </p:txBody>
      </p:sp>
      <p:pic>
        <p:nvPicPr>
          <p:cNvPr id="5121" name="Picture 1" descr="C:\Users\len\Documents\Tencent Files\330374926\Image\C2C\{20023D6F-5050-66A6-BFF5-36CFA7B0E5AC}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59690" y="-567841"/>
            <a:ext cx="3909961" cy="944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298290" y="2200621"/>
            <a:ext cx="14911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en-US" altLang="zh-CN" sz="2000" dirty="0" err="1" smtClean="0">
                <a:solidFill>
                  <a:schemeClr val="accent1"/>
                </a:solidFill>
                <a:ea typeface="微软雅黑" charset="0"/>
              </a:rPr>
              <a:t>MovieLens</a:t>
            </a:r>
            <a:endParaRPr lang="en-US" altLang="zh-CN" sz="2000" dirty="0" smtClean="0">
              <a:solidFill>
                <a:schemeClr val="accent1"/>
              </a:solidFill>
              <a:ea typeface="微软雅黑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197419" y="2200621"/>
            <a:ext cx="9332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en-US" altLang="zh-CN" sz="2000" dirty="0" smtClean="0">
                <a:solidFill>
                  <a:schemeClr val="accent1"/>
                </a:solidFill>
                <a:ea typeface="微软雅黑" charset="0"/>
              </a:rPr>
              <a:t>Netflix</a:t>
            </a:r>
          </a:p>
        </p:txBody>
      </p:sp>
    </p:spTree>
    <p:extLst>
      <p:ext uri="{BB962C8B-B14F-4D97-AF65-F5344CB8AC3E}">
        <p14:creationId xmlns:p14="http://schemas.microsoft.com/office/powerpoint/2010/main" val="374585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02-1 </a:t>
            </a:r>
            <a:r>
              <a:rPr kumimoji="1" lang="zh-CN" altLang="en-US" dirty="0" smtClean="0"/>
              <a:t>在线</a:t>
            </a:r>
            <a:r>
              <a:rPr kumimoji="1" lang="zh-CN" altLang="en-US" dirty="0"/>
              <a:t>系统中的在现对象行为</a:t>
            </a:r>
            <a:r>
              <a:rPr kumimoji="1" lang="zh-CN" altLang="en-US" dirty="0" smtClean="0"/>
              <a:t>分析</a:t>
            </a:r>
            <a:endParaRPr kumimoji="1" lang="zh-CN" altLang="en-US" sz="1400" dirty="0"/>
          </a:p>
        </p:txBody>
      </p:sp>
      <p:sp>
        <p:nvSpPr>
          <p:cNvPr id="4" name="五边形 3"/>
          <p:cNvSpPr/>
          <p:nvPr/>
        </p:nvSpPr>
        <p:spPr>
          <a:xfrm>
            <a:off x="8201892" y="1330036"/>
            <a:ext cx="3394555" cy="1939637"/>
          </a:xfrm>
          <a:prstGeom prst="homePlate">
            <a:avLst>
              <a:gd name="adj" fmla="val 3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五边形 27"/>
          <p:cNvSpPr/>
          <p:nvPr/>
        </p:nvSpPr>
        <p:spPr>
          <a:xfrm>
            <a:off x="5471312" y="1330035"/>
            <a:ext cx="3394555" cy="1939637"/>
          </a:xfrm>
          <a:prstGeom prst="homePlate">
            <a:avLst>
              <a:gd name="adj" fmla="val 3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五边形 28"/>
          <p:cNvSpPr/>
          <p:nvPr/>
        </p:nvSpPr>
        <p:spPr>
          <a:xfrm>
            <a:off x="2740732" y="1330035"/>
            <a:ext cx="3394555" cy="1939637"/>
          </a:xfrm>
          <a:prstGeom prst="homePlate">
            <a:avLst>
              <a:gd name="adj" fmla="val 3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五边形 29"/>
          <p:cNvSpPr/>
          <p:nvPr/>
        </p:nvSpPr>
        <p:spPr>
          <a:xfrm>
            <a:off x="0" y="1330035"/>
            <a:ext cx="3394555" cy="1939637"/>
          </a:xfrm>
          <a:prstGeom prst="homePlate">
            <a:avLst>
              <a:gd name="adj" fmla="val 3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546674" y="1635474"/>
            <a:ext cx="1337226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Method</a:t>
            </a:r>
            <a:endParaRPr kumimoji="1" lang="zh-CN" altLang="en-US" sz="2400" b="1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2" name="文本框 8"/>
          <p:cNvSpPr txBox="1"/>
          <p:nvPr/>
        </p:nvSpPr>
        <p:spPr>
          <a:xfrm>
            <a:off x="3546675" y="2138918"/>
            <a:ext cx="196160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顶部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“开始”面板中可以对字体、字号、颜色、行距等进行修改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79129" y="1635474"/>
            <a:ext cx="984565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DATA</a:t>
            </a:r>
            <a:endParaRPr kumimoji="1" lang="zh-CN" altLang="en-US" sz="2400" b="1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6" name="文本框 8"/>
          <p:cNvSpPr txBox="1"/>
          <p:nvPr/>
        </p:nvSpPr>
        <p:spPr>
          <a:xfrm>
            <a:off x="779130" y="2138918"/>
            <a:ext cx="196160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顶部</a:t>
            </a: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“开始”面板中可以对字体、字号、颜色、行距等进行修改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044799" y="1645729"/>
            <a:ext cx="798617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user</a:t>
            </a:r>
            <a:endParaRPr kumimoji="1" lang="zh-CN" altLang="en-US" sz="2400" b="1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9" name="文本框 8"/>
          <p:cNvSpPr txBox="1"/>
          <p:nvPr/>
        </p:nvSpPr>
        <p:spPr>
          <a:xfrm>
            <a:off x="9044800" y="2149173"/>
            <a:ext cx="1961602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基于用户的行为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277254" y="1645729"/>
            <a:ext cx="837089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item</a:t>
            </a:r>
            <a:endParaRPr kumimoji="1" lang="zh-CN" altLang="en-US" sz="2400" b="1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42" name="文本框 8"/>
          <p:cNvSpPr txBox="1"/>
          <p:nvPr/>
        </p:nvSpPr>
        <p:spPr>
          <a:xfrm>
            <a:off x="6277255" y="2149173"/>
            <a:ext cx="1961602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基于商品的流行度</a:t>
            </a:r>
          </a:p>
        </p:txBody>
      </p:sp>
      <p:sp>
        <p:nvSpPr>
          <p:cNvPr id="15" name="矩形 14"/>
          <p:cNvSpPr/>
          <p:nvPr/>
        </p:nvSpPr>
        <p:spPr>
          <a:xfrm>
            <a:off x="2641706" y="4352739"/>
            <a:ext cx="3108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defTabSz="609585">
              <a:buFont typeface="Wingdings" panose="05000000000000000000" pitchFamily="2" charset="2"/>
              <a:buChar char="l"/>
            </a:pPr>
            <a:r>
              <a:rPr lang="zh-CN" altLang="en-US" sz="3200" dirty="0" smtClean="0">
                <a:solidFill>
                  <a:schemeClr val="accent1"/>
                </a:solidFill>
                <a:ea typeface="微软雅黑" charset="0"/>
              </a:rPr>
              <a:t>分析用户行为</a:t>
            </a:r>
            <a:endParaRPr lang="en-US" altLang="zh-CN" sz="3200" dirty="0" smtClean="0">
              <a:solidFill>
                <a:schemeClr val="accent1"/>
              </a:solidFill>
              <a:ea typeface="微软雅黑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641706" y="5279014"/>
            <a:ext cx="21146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defTabSz="609585">
              <a:buFont typeface="Wingdings" panose="05000000000000000000" pitchFamily="2" charset="2"/>
              <a:buChar char="l"/>
            </a:pPr>
            <a:r>
              <a:rPr lang="en-US" altLang="zh-CN" sz="3200" dirty="0">
                <a:solidFill>
                  <a:schemeClr val="accent1"/>
                </a:solidFill>
                <a:ea typeface="微软雅黑" charset="0"/>
              </a:rPr>
              <a:t>ranking</a:t>
            </a:r>
            <a:endParaRPr lang="en-US" altLang="zh-CN" sz="3200" dirty="0" smtClean="0">
              <a:solidFill>
                <a:schemeClr val="accent1"/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96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02-1 </a:t>
            </a:r>
            <a:r>
              <a:rPr kumimoji="1" lang="zh-CN" altLang="en-US" dirty="0" smtClean="0"/>
              <a:t>在线</a:t>
            </a:r>
            <a:r>
              <a:rPr kumimoji="1" lang="zh-CN" altLang="en-US" dirty="0"/>
              <a:t>系统中的在现对象行为分析</a:t>
            </a:r>
            <a:endParaRPr kumimoji="1" lang="zh-CN" altLang="en-US" sz="1400" dirty="0"/>
          </a:p>
        </p:txBody>
      </p:sp>
      <p:sp>
        <p:nvSpPr>
          <p:cNvPr id="35" name="文本框 34"/>
          <p:cNvSpPr txBox="1"/>
          <p:nvPr/>
        </p:nvSpPr>
        <p:spPr>
          <a:xfrm>
            <a:off x="779129" y="1635474"/>
            <a:ext cx="984565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DATA</a:t>
            </a:r>
            <a:endParaRPr kumimoji="1" lang="zh-CN" altLang="en-US" sz="2400" b="1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2912" y="1192230"/>
            <a:ext cx="54970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3200" dirty="0">
                <a:solidFill>
                  <a:schemeClr val="accent1"/>
                </a:solidFill>
                <a:ea typeface="微软雅黑" charset="0"/>
              </a:rPr>
              <a:t>已</a:t>
            </a:r>
            <a:r>
              <a:rPr lang="zh-CN" altLang="en-US" sz="3200" dirty="0" smtClean="0">
                <a:solidFill>
                  <a:schemeClr val="accent1"/>
                </a:solidFill>
                <a:ea typeface="微软雅黑" charset="0"/>
              </a:rPr>
              <a:t>进行工作基础</a:t>
            </a:r>
            <a:r>
              <a:rPr lang="en-US" altLang="zh-CN" sz="3200" dirty="0" smtClean="0">
                <a:solidFill>
                  <a:schemeClr val="accent1"/>
                </a:solidFill>
                <a:ea typeface="微软雅黑" charset="0"/>
              </a:rPr>
              <a:t>——</a:t>
            </a:r>
            <a:r>
              <a:rPr lang="zh-CN" altLang="en-US" sz="3200" dirty="0" smtClean="0">
                <a:solidFill>
                  <a:schemeClr val="accent1"/>
                </a:solidFill>
                <a:ea typeface="微软雅黑" charset="0"/>
              </a:rPr>
              <a:t>基于</a:t>
            </a:r>
            <a:r>
              <a:rPr lang="en-US" altLang="zh-CN" sz="3200" dirty="0" smtClean="0">
                <a:solidFill>
                  <a:schemeClr val="accent1"/>
                </a:solidFill>
                <a:ea typeface="微软雅黑" charset="0"/>
              </a:rPr>
              <a:t>user</a:t>
            </a:r>
          </a:p>
        </p:txBody>
      </p:sp>
      <p:pic>
        <p:nvPicPr>
          <p:cNvPr id="6" name="图片 5" descr="C:\Users\len\Documents\Tencent Files\330374926\Image\C2C\J]_~`4B63G@AA$V1VWYV{QJ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79"/>
          <a:stretch/>
        </p:blipFill>
        <p:spPr bwMode="auto">
          <a:xfrm>
            <a:off x="1473291" y="2691268"/>
            <a:ext cx="4636360" cy="3034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C:\Users\len\Documents\Tencent Files\330374926\Image\C2C\08~Z)1F~3JKD5YDQN1EH[%K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" b="2753"/>
          <a:stretch/>
        </p:blipFill>
        <p:spPr bwMode="auto">
          <a:xfrm>
            <a:off x="6590536" y="2573506"/>
            <a:ext cx="4034972" cy="3152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524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7417" y="2220177"/>
            <a:ext cx="2441694" cy="14465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8800" b="1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目录</a:t>
            </a:r>
            <a:endParaRPr kumimoji="1" lang="zh-CN" altLang="en-US" sz="88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8489" y="3768327"/>
            <a:ext cx="2579552" cy="6617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3700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CONTENTS</a:t>
            </a:r>
            <a:endParaRPr kumimoji="1" lang="zh-CN" altLang="en-US" sz="3700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4382027" y="91178"/>
            <a:ext cx="3270002" cy="863657"/>
            <a:chOff x="4699954" y="193619"/>
            <a:chExt cx="3488244" cy="1108692"/>
          </a:xfrm>
        </p:grpSpPr>
        <p:sp>
          <p:nvSpPr>
            <p:cNvPr id="4" name="文本框 3"/>
            <p:cNvSpPr txBox="1"/>
            <p:nvPr/>
          </p:nvSpPr>
          <p:spPr>
            <a:xfrm>
              <a:off x="4699954" y="193619"/>
              <a:ext cx="112402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600" dirty="0" smtClean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01</a:t>
              </a:r>
              <a:endParaRPr kumimoji="1" lang="zh-CN" altLang="en-US" sz="6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6" name="文本框 8"/>
            <p:cNvSpPr txBox="1"/>
            <p:nvPr/>
          </p:nvSpPr>
          <p:spPr>
            <a:xfrm>
              <a:off x="5823980" y="993316"/>
              <a:ext cx="2364218" cy="30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研究现状与意义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823980" y="413761"/>
              <a:ext cx="1620948" cy="523216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  <a:endParaRPr lang="zh-CN" altLang="en-US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 20"/>
          <p:cNvGrpSpPr/>
          <p:nvPr/>
        </p:nvGrpSpPr>
        <p:grpSpPr>
          <a:xfrm>
            <a:off x="6017028" y="1729257"/>
            <a:ext cx="3270002" cy="1107996"/>
            <a:chOff x="4699954" y="193619"/>
            <a:chExt cx="3488244" cy="1422354"/>
          </a:xfrm>
        </p:grpSpPr>
        <p:sp>
          <p:nvSpPr>
            <p:cNvPr id="36" name="文本框 3"/>
            <p:cNvSpPr txBox="1"/>
            <p:nvPr/>
          </p:nvSpPr>
          <p:spPr>
            <a:xfrm>
              <a:off x="4699954" y="193619"/>
              <a:ext cx="1199044" cy="142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600" dirty="0" smtClean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02</a:t>
              </a:r>
              <a:endParaRPr kumimoji="1" lang="zh-CN" altLang="en-US" sz="6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37" name="文本框 8"/>
            <p:cNvSpPr txBox="1"/>
            <p:nvPr/>
          </p:nvSpPr>
          <p:spPr>
            <a:xfrm>
              <a:off x="5823980" y="993316"/>
              <a:ext cx="2364218" cy="426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研究方法、已进行工作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38" name="文本框 19"/>
            <p:cNvSpPr txBox="1"/>
            <p:nvPr/>
          </p:nvSpPr>
          <p:spPr>
            <a:xfrm>
              <a:off x="5823980" y="413761"/>
              <a:ext cx="1729131" cy="671662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研究内容</a:t>
              </a:r>
              <a:endParaRPr lang="zh-CN" altLang="en-US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 20"/>
          <p:cNvGrpSpPr/>
          <p:nvPr/>
        </p:nvGrpSpPr>
        <p:grpSpPr>
          <a:xfrm>
            <a:off x="4382027" y="3322051"/>
            <a:ext cx="3270002" cy="1107996"/>
            <a:chOff x="4699954" y="193619"/>
            <a:chExt cx="3488244" cy="1422354"/>
          </a:xfrm>
        </p:grpSpPr>
        <p:sp>
          <p:nvSpPr>
            <p:cNvPr id="44" name="文本框 3"/>
            <p:cNvSpPr txBox="1"/>
            <p:nvPr/>
          </p:nvSpPr>
          <p:spPr>
            <a:xfrm>
              <a:off x="4699954" y="193619"/>
              <a:ext cx="1199044" cy="142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600" dirty="0" smtClean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03</a:t>
              </a:r>
              <a:endParaRPr kumimoji="1" lang="zh-CN" altLang="en-US" sz="6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45" name="文本框 8"/>
            <p:cNvSpPr txBox="1"/>
            <p:nvPr/>
          </p:nvSpPr>
          <p:spPr>
            <a:xfrm>
              <a:off x="5823980" y="993316"/>
              <a:ext cx="2364218" cy="426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创新</a:t>
              </a: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点及应用价值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46" name="文本框 19"/>
            <p:cNvSpPr txBox="1"/>
            <p:nvPr/>
          </p:nvSpPr>
          <p:spPr>
            <a:xfrm>
              <a:off x="5823980" y="413761"/>
              <a:ext cx="2112169" cy="671662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</a:t>
              </a:r>
              <a:r>
                <a:rPr lang="zh-CN" altLang="en-US" sz="2800" dirty="0" smtClean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点分析</a:t>
              </a:r>
              <a:endParaRPr lang="zh-CN" altLang="en-US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组 20"/>
          <p:cNvGrpSpPr/>
          <p:nvPr/>
        </p:nvGrpSpPr>
        <p:grpSpPr>
          <a:xfrm>
            <a:off x="6246202" y="4950706"/>
            <a:ext cx="3270002" cy="1107996"/>
            <a:chOff x="4699954" y="193619"/>
            <a:chExt cx="3488244" cy="1422354"/>
          </a:xfrm>
        </p:grpSpPr>
        <p:sp>
          <p:nvSpPr>
            <p:cNvPr id="48" name="文本框 3"/>
            <p:cNvSpPr txBox="1"/>
            <p:nvPr/>
          </p:nvSpPr>
          <p:spPr>
            <a:xfrm>
              <a:off x="4699954" y="193619"/>
              <a:ext cx="1199044" cy="1422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600" dirty="0" smtClean="0">
                  <a:solidFill>
                    <a:schemeClr val="accent1"/>
                  </a:solidFill>
                  <a:ea typeface="Microsoft YaHei" charset="0"/>
                  <a:cs typeface="Microsoft YaHei" charset="0"/>
                </a:rPr>
                <a:t>04</a:t>
              </a:r>
              <a:endParaRPr kumimoji="1" lang="zh-CN" altLang="en-US" sz="6600" dirty="0">
                <a:solidFill>
                  <a:schemeClr val="accent1"/>
                </a:solidFill>
                <a:ea typeface="Microsoft YaHei" charset="0"/>
                <a:cs typeface="Microsoft YaHei" charset="0"/>
              </a:endParaRPr>
            </a:p>
          </p:txBody>
        </p:sp>
        <p:sp>
          <p:nvSpPr>
            <p:cNvPr id="49" name="文本框 8"/>
            <p:cNvSpPr txBox="1"/>
            <p:nvPr/>
          </p:nvSpPr>
          <p:spPr>
            <a:xfrm>
              <a:off x="5823980" y="993316"/>
              <a:ext cx="2364218" cy="426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研究目标与计划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50" name="文本框 19"/>
            <p:cNvSpPr txBox="1"/>
            <p:nvPr/>
          </p:nvSpPr>
          <p:spPr>
            <a:xfrm>
              <a:off x="5823980" y="413761"/>
              <a:ext cx="1729131" cy="671662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研究计划</a:t>
              </a:r>
              <a:endParaRPr lang="zh-CN" altLang="en-US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494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02-1 </a:t>
            </a:r>
            <a:r>
              <a:rPr kumimoji="1" lang="zh-CN" altLang="en-US" dirty="0" smtClean="0"/>
              <a:t>在线</a:t>
            </a:r>
            <a:r>
              <a:rPr kumimoji="1" lang="zh-CN" altLang="en-US" dirty="0"/>
              <a:t>系统中的在现对象行为</a:t>
            </a:r>
            <a:r>
              <a:rPr kumimoji="1" lang="zh-CN" altLang="en-US" dirty="0" smtClean="0"/>
              <a:t>分析</a:t>
            </a:r>
            <a:endParaRPr kumimoji="1" lang="zh-CN" altLang="en-US" sz="1400" dirty="0"/>
          </a:p>
        </p:txBody>
      </p:sp>
      <p:sp>
        <p:nvSpPr>
          <p:cNvPr id="35" name="文本框 34"/>
          <p:cNvSpPr txBox="1"/>
          <p:nvPr/>
        </p:nvSpPr>
        <p:spPr>
          <a:xfrm>
            <a:off x="779129" y="1635474"/>
            <a:ext cx="984565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DATA</a:t>
            </a:r>
            <a:endParaRPr kumimoji="1" lang="zh-CN" altLang="en-US" sz="2400" b="1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2912" y="1192230"/>
            <a:ext cx="42659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3200" dirty="0" smtClean="0">
                <a:solidFill>
                  <a:schemeClr val="accent1"/>
                </a:solidFill>
                <a:ea typeface="微软雅黑" charset="0"/>
              </a:rPr>
              <a:t>后续工作</a:t>
            </a:r>
            <a:r>
              <a:rPr lang="en-US" altLang="zh-CN" sz="3200" dirty="0" smtClean="0">
                <a:solidFill>
                  <a:schemeClr val="accent1"/>
                </a:solidFill>
                <a:ea typeface="微软雅黑" charset="0"/>
              </a:rPr>
              <a:t>——</a:t>
            </a:r>
            <a:r>
              <a:rPr lang="zh-CN" altLang="en-US" sz="3200" dirty="0" smtClean="0">
                <a:solidFill>
                  <a:schemeClr val="accent1"/>
                </a:solidFill>
                <a:ea typeface="微软雅黑" charset="0"/>
              </a:rPr>
              <a:t>基于</a:t>
            </a:r>
            <a:r>
              <a:rPr lang="en-US" altLang="zh-CN" sz="3200" dirty="0" smtClean="0">
                <a:solidFill>
                  <a:schemeClr val="accent1"/>
                </a:solidFill>
                <a:ea typeface="微软雅黑" charset="0"/>
              </a:rPr>
              <a:t>user</a:t>
            </a:r>
          </a:p>
        </p:txBody>
      </p:sp>
      <p:sp>
        <p:nvSpPr>
          <p:cNvPr id="6" name="矩形 5"/>
          <p:cNvSpPr/>
          <p:nvPr/>
        </p:nvSpPr>
        <p:spPr>
          <a:xfrm>
            <a:off x="5038799" y="2718687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2800" dirty="0" smtClean="0">
                <a:solidFill>
                  <a:schemeClr val="accent1"/>
                </a:solidFill>
                <a:ea typeface="微软雅黑" charset="0"/>
              </a:rPr>
              <a:t>用户活跃度</a:t>
            </a:r>
            <a:endParaRPr lang="zh-CN" altLang="en-US" sz="2800" dirty="0">
              <a:solidFill>
                <a:schemeClr val="accent1"/>
              </a:solidFill>
              <a:ea typeface="微软雅黑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71411" y="2702315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2800" dirty="0" smtClean="0">
                <a:solidFill>
                  <a:schemeClr val="accent1"/>
                </a:solidFill>
                <a:ea typeface="微软雅黑" charset="0"/>
              </a:rPr>
              <a:t>验证一致性</a:t>
            </a:r>
            <a:endParaRPr lang="zh-CN" altLang="en-US" sz="2800" dirty="0">
              <a:solidFill>
                <a:schemeClr val="accent1"/>
              </a:solidFill>
              <a:ea typeface="微软雅黑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93201" y="2718687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2800" dirty="0" smtClean="0">
                <a:solidFill>
                  <a:schemeClr val="accent1"/>
                </a:solidFill>
                <a:ea typeface="微软雅黑" charset="0"/>
              </a:rPr>
              <a:t>重要节点排序、推荐</a:t>
            </a:r>
            <a:endParaRPr lang="zh-CN" altLang="en-US" sz="2800" dirty="0">
              <a:solidFill>
                <a:schemeClr val="accent1"/>
              </a:solidFill>
              <a:ea typeface="微软雅黑" charset="0"/>
            </a:endParaRPr>
          </a:p>
        </p:txBody>
      </p:sp>
      <p:sp>
        <p:nvSpPr>
          <p:cNvPr id="3" name="虚尾箭头 2"/>
          <p:cNvSpPr/>
          <p:nvPr/>
        </p:nvSpPr>
        <p:spPr>
          <a:xfrm>
            <a:off x="3733794" y="2735060"/>
            <a:ext cx="870857" cy="490475"/>
          </a:xfrm>
          <a:prstGeom prst="stripedRightArrow">
            <a:avLst>
              <a:gd name="adj1" fmla="val 38163"/>
              <a:gd name="adj2" fmla="val 6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虚尾箭头 11"/>
          <p:cNvSpPr/>
          <p:nvPr/>
        </p:nvSpPr>
        <p:spPr>
          <a:xfrm>
            <a:off x="7344229" y="2718687"/>
            <a:ext cx="870857" cy="490475"/>
          </a:xfrm>
          <a:prstGeom prst="stripedRightArrow">
            <a:avLst>
              <a:gd name="adj1" fmla="val 38163"/>
              <a:gd name="adj2" fmla="val 677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404318" y="3549648"/>
            <a:ext cx="1714214" cy="1772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在</a:t>
            </a:r>
            <a:r>
              <a:rPr lang="en-US" altLang="zh-CN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movielens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和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Netflix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上验证用户行为一致性，是否具有爆发行为，并在一段时间内高频率的选择商品。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71706" y="3549648"/>
            <a:ext cx="1847122" cy="1772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结合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relevance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给用户定义一个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relevanceUserScore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，在爆发期间，用户的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relevanceUserScore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相对较高。</a:t>
            </a:r>
          </a:p>
        </p:txBody>
      </p:sp>
      <p:sp>
        <p:nvSpPr>
          <p:cNvPr id="15" name="矩形 14"/>
          <p:cNvSpPr/>
          <p:nvPr/>
        </p:nvSpPr>
        <p:spPr>
          <a:xfrm>
            <a:off x="8771249" y="3549648"/>
            <a:ext cx="2245094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根据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relevanceUserScore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给用户一定权重，用户后续的排序和推荐算法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86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/>
              <a:t>研究内容</a:t>
            </a:r>
            <a:endParaRPr kumimoji="1" lang="zh-CN" altLang="en-US" dirty="0"/>
          </a:p>
        </p:txBody>
      </p:sp>
      <p:sp>
        <p:nvSpPr>
          <p:cNvPr id="6" name="文本占位符 2"/>
          <p:cNvSpPr txBox="1">
            <a:spLocks/>
          </p:cNvSpPr>
          <p:nvPr/>
        </p:nvSpPr>
        <p:spPr>
          <a:xfrm>
            <a:off x="1076310" y="5503200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0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chemeClr val="bg1"/>
                </a:solidFill>
              </a:rPr>
              <a:t>预测</a:t>
            </a: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7108975" y="5503200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0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chemeClr val="bg1"/>
                </a:solidFill>
              </a:rPr>
              <a:t>推荐</a:t>
            </a:r>
          </a:p>
        </p:txBody>
      </p:sp>
    </p:spTree>
    <p:extLst>
      <p:ext uri="{BB962C8B-B14F-4D97-AF65-F5344CB8AC3E}">
        <p14:creationId xmlns:p14="http://schemas.microsoft.com/office/powerpoint/2010/main" val="200726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02-1 </a:t>
            </a:r>
            <a:r>
              <a:rPr kumimoji="1" lang="zh-CN" altLang="en-US" dirty="0" smtClean="0"/>
              <a:t>基于用户偏好的个性化推荐</a:t>
            </a:r>
            <a:endParaRPr kumimoji="1" lang="zh-CN" altLang="en-US" sz="1400" dirty="0"/>
          </a:p>
        </p:txBody>
      </p:sp>
      <p:sp>
        <p:nvSpPr>
          <p:cNvPr id="8" name="矩形 7"/>
          <p:cNvSpPr/>
          <p:nvPr/>
        </p:nvSpPr>
        <p:spPr>
          <a:xfrm>
            <a:off x="512912" y="1208803"/>
            <a:ext cx="46987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3200" dirty="0" smtClean="0">
                <a:solidFill>
                  <a:schemeClr val="accent1"/>
                </a:solidFill>
                <a:ea typeface="微软雅黑" charset="0"/>
              </a:rPr>
              <a:t>基于网络扩散的推荐算法</a:t>
            </a:r>
            <a:endParaRPr lang="en-US" altLang="zh-CN" sz="3200" dirty="0" smtClean="0">
              <a:solidFill>
                <a:schemeClr val="accent1"/>
              </a:solidFill>
              <a:ea typeface="微软雅黑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96138" y="6140498"/>
            <a:ext cx="29804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zh-CN" altLang="en-US" sz="2400" dirty="0">
                <a:solidFill>
                  <a:schemeClr val="accent1"/>
                </a:solidFill>
                <a:ea typeface="微软雅黑" charset="0"/>
              </a:rPr>
              <a:t>热传导</a:t>
            </a:r>
            <a:endParaRPr lang="en-US" altLang="zh-CN" sz="2400" dirty="0">
              <a:solidFill>
                <a:schemeClr val="accent1"/>
              </a:solidFill>
              <a:ea typeface="微软雅黑" charset="0"/>
            </a:endParaRPr>
          </a:p>
        </p:txBody>
      </p:sp>
      <p:pic>
        <p:nvPicPr>
          <p:cNvPr id="11266" name="Picture 2" descr="F:\沈婧\复杂网络\paper\个性化推荐\figure1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12" y="2147039"/>
            <a:ext cx="5372685" cy="402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1792980" y="1930629"/>
            <a:ext cx="24262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zh-CN" altLang="en-US" sz="2400" dirty="0" smtClean="0">
                <a:solidFill>
                  <a:schemeClr val="accent1"/>
                </a:solidFill>
                <a:ea typeface="微软雅黑" charset="0"/>
              </a:rPr>
              <a:t>物质扩散</a:t>
            </a:r>
            <a:endParaRPr lang="en-US" altLang="zh-CN" sz="2400" dirty="0" smtClean="0">
              <a:solidFill>
                <a:schemeClr val="accent1"/>
              </a:solidFill>
              <a:ea typeface="微软雅黑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074700" y="3830616"/>
                <a:ext cx="869149" cy="3822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zh-CN" i="1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zh-CN"/>
                        <m:t>=</m:t>
                      </m:r>
                      <m:r>
                        <m:rPr>
                          <m:nor/>
                        </m:rPr>
                        <a:rPr lang="en-US" altLang="zh-CN"/>
                        <m:t>W</m:t>
                      </m:r>
                      <m:r>
                        <a:rPr lang="en-US" altLang="zh-CN" b="1" i="1">
                          <a:latin typeface="Cambria Math"/>
                        </a:rPr>
                        <m:t>𝒇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700" y="3830616"/>
                <a:ext cx="869149" cy="382284"/>
              </a:xfrm>
              <a:prstGeom prst="rect">
                <a:avLst/>
              </a:prstGeom>
              <a:blipFill rotWithShape="1">
                <a:blip r:embed="rId3"/>
                <a:stretch>
                  <a:fillRect t="-1587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3386345" y="1980983"/>
            <a:ext cx="347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Maslov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 S et al.(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2001,PHYS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REV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LETT)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 </a:t>
            </a:r>
            <a:endParaRPr lang="zh-CN" altLang="en-US" sz="1400" dirty="0"/>
          </a:p>
        </p:txBody>
      </p:sp>
      <p:sp>
        <p:nvSpPr>
          <p:cNvPr id="5" name="矩形 4"/>
          <p:cNvSpPr/>
          <p:nvPr/>
        </p:nvSpPr>
        <p:spPr>
          <a:xfrm>
            <a:off x="3199254" y="6217441"/>
            <a:ext cx="3964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Zhang, Yi-Cheng et al.(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2008,PHYS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REV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LETT)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860" y="2879374"/>
            <a:ext cx="1786830" cy="67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745" y="4675453"/>
            <a:ext cx="1714819" cy="692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右大括号 5"/>
          <p:cNvSpPr/>
          <p:nvPr/>
        </p:nvSpPr>
        <p:spPr>
          <a:xfrm>
            <a:off x="7623841" y="3193104"/>
            <a:ext cx="431094" cy="19373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024" y="3799014"/>
            <a:ext cx="3656233" cy="774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矩形 15"/>
          <p:cNvSpPr/>
          <p:nvPr/>
        </p:nvSpPr>
        <p:spPr>
          <a:xfrm>
            <a:off x="8411494" y="3095472"/>
            <a:ext cx="24262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zh-CN" altLang="en-US" sz="2400" dirty="0" smtClean="0">
                <a:solidFill>
                  <a:schemeClr val="accent1"/>
                </a:solidFill>
                <a:ea typeface="微软雅黑" charset="0"/>
              </a:rPr>
              <a:t>混合算法</a:t>
            </a:r>
            <a:endParaRPr lang="en-US" altLang="zh-CN" sz="2400" dirty="0" smtClean="0">
              <a:solidFill>
                <a:schemeClr val="accent1"/>
              </a:solidFill>
              <a:ea typeface="微软雅黑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928357" y="3193104"/>
            <a:ext cx="2377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Zhou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T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et al.(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2010,PNAS)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3133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02-2 </a:t>
            </a:r>
            <a:r>
              <a:rPr kumimoji="1" lang="zh-CN" altLang="en-US" dirty="0" smtClean="0"/>
              <a:t>基于</a:t>
            </a:r>
            <a:r>
              <a:rPr kumimoji="1" lang="zh-CN" altLang="en-US" dirty="0"/>
              <a:t>用户偏好的个性化推荐</a:t>
            </a:r>
            <a:endParaRPr kumimoji="1" lang="zh-CN" altLang="en-US" sz="1400" dirty="0"/>
          </a:p>
        </p:txBody>
      </p:sp>
      <p:sp>
        <p:nvSpPr>
          <p:cNvPr id="4" name="矩形 3"/>
          <p:cNvSpPr/>
          <p:nvPr/>
        </p:nvSpPr>
        <p:spPr>
          <a:xfrm>
            <a:off x="2834308" y="3962846"/>
            <a:ext cx="6090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609585"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accent1"/>
                </a:solidFill>
                <a:ea typeface="微软雅黑" charset="0"/>
              </a:rPr>
              <a:t>物质扩散和热传导算法的耦合</a:t>
            </a:r>
            <a:endParaRPr lang="en-US" altLang="zh-CN" sz="2400" dirty="0">
              <a:solidFill>
                <a:schemeClr val="accent1"/>
              </a:solidFill>
              <a:ea typeface="微软雅黑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978" y="4968406"/>
            <a:ext cx="462915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2834308" y="2192682"/>
            <a:ext cx="60902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609585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schemeClr val="accent1"/>
                </a:solidFill>
                <a:ea typeface="微软雅黑" charset="0"/>
              </a:rPr>
              <a:t>加入产品的度信息，设置初始资源</a:t>
            </a:r>
            <a:endParaRPr lang="en-US" altLang="zh-CN" sz="2400" dirty="0" smtClean="0">
              <a:solidFill>
                <a:schemeClr val="accent1"/>
              </a:solidFill>
              <a:ea typeface="微软雅黑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36680" y="1278284"/>
            <a:ext cx="60902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zh-CN" altLang="en-US" sz="3200" dirty="0" smtClean="0">
                <a:solidFill>
                  <a:schemeClr val="accent1"/>
                </a:solidFill>
                <a:ea typeface="微软雅黑" charset="0"/>
              </a:rPr>
              <a:t>算法优化：</a:t>
            </a:r>
            <a:endParaRPr lang="en-US" altLang="zh-CN" sz="3200" dirty="0" smtClean="0">
              <a:solidFill>
                <a:schemeClr val="accent1"/>
              </a:solidFill>
              <a:ea typeface="微软雅黑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010714" y="2975426"/>
                <a:ext cx="1504386" cy="437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zh-CN" altLang="en-US" b="0" i="1" smtClean="0">
                              <a:latin typeface="Cambria Math"/>
                            </a:rPr>
                            <m:t>𝛼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zh-CN" altLang="en-US" b="0" i="1" smtClean="0">
                              <a:latin typeface="Cambria Math"/>
                            </a:rPr>
                            <m:t>𝛼𝛽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/>
                                </a:rPr>
                                <m:t>𝛼</m:t>
                              </m:r>
                            </m:sub>
                            <m:sup/>
                          </m:sSubSup>
                        </m:e>
                        <m:sup>
                          <m:r>
                            <a:rPr lang="zh-CN" altLang="en-US" b="0" i="1" smtClean="0">
                              <a:latin typeface="Cambria Math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714" y="2975426"/>
                <a:ext cx="1504386" cy="437364"/>
              </a:xfrm>
              <a:prstGeom prst="rect">
                <a:avLst/>
              </a:prstGeom>
              <a:blipFill rotWithShape="1"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27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02-2 </a:t>
            </a:r>
            <a:r>
              <a:rPr kumimoji="1" lang="zh-CN" altLang="en-US" dirty="0" smtClean="0"/>
              <a:t>基于</a:t>
            </a:r>
            <a:r>
              <a:rPr kumimoji="1" lang="zh-CN" altLang="en-US" dirty="0"/>
              <a:t>用户偏好的个性化推荐</a:t>
            </a:r>
            <a:endParaRPr kumimoji="1" lang="zh-CN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653437" y="1410727"/>
            <a:ext cx="29804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/>
            <a:r>
              <a:rPr lang="zh-CN" altLang="en-US" sz="3200" dirty="0" smtClean="0">
                <a:solidFill>
                  <a:schemeClr val="accent1"/>
                </a:solidFill>
                <a:ea typeface="微软雅黑" charset="0"/>
              </a:rPr>
              <a:t>评价指标</a:t>
            </a:r>
            <a:endParaRPr lang="en-US" altLang="zh-CN" sz="3200" dirty="0" smtClean="0">
              <a:solidFill>
                <a:schemeClr val="accent1"/>
              </a:solidFill>
              <a:ea typeface="微软雅黑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912679" y="2329732"/>
                <a:ext cx="6096000" cy="5188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CN" b="0" dirty="0" smtClean="0"/>
                  <a:t>Ranking score         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𝑅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𝐸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𝑃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  <m:r>
                          <a:rPr lang="zh-CN" altLang="en-US" b="0" i="1" smtClean="0">
                            <a:latin typeface="Cambria Math"/>
                          </a:rPr>
                          <m:t>𝛼</m:t>
                        </m:r>
                        <m:r>
                          <a:rPr lang="zh-CN" altLang="en-US" b="0" i="1" smtClean="0">
                            <a:latin typeface="Cambria Math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𝐸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𝑃</m:t>
                            </m:r>
                          </m:sup>
                        </m:sSup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zh-CN" altLang="en-US" b="0" i="1" smtClean="0">
                                <a:latin typeface="Cambria Math"/>
                              </a:rPr>
                              <m:t>𝛼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679" y="2329732"/>
                <a:ext cx="6096000" cy="518860"/>
              </a:xfrm>
              <a:prstGeom prst="rect">
                <a:avLst/>
              </a:prstGeom>
              <a:blipFill rotWithShape="1">
                <a:blip r:embed="rId3"/>
                <a:stretch>
                  <a:fillRect l="-900" t="-74118" b="-11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912679" y="3647024"/>
                <a:ext cx="6096000" cy="50853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CN" dirty="0"/>
                  <a:t>P</a:t>
                </a:r>
                <a:r>
                  <a:rPr lang="en-US" altLang="zh-CN" b="0" dirty="0" smtClean="0"/>
                  <a:t>recision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𝐿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𝐿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altLang="zh-CN" b="0" i="1" smtClean="0">
                            <a:latin typeface="Cambria Math"/>
                          </a:rPr>
                          <m:t>𝐿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679" y="3647024"/>
                <a:ext cx="6096000" cy="508537"/>
              </a:xfrm>
              <a:prstGeom prst="rect">
                <a:avLst/>
              </a:prstGeom>
              <a:blipFill rotWithShape="1">
                <a:blip r:embed="rId4"/>
                <a:stretch>
                  <a:fillRect l="-900" b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912679" y="4780296"/>
                <a:ext cx="6096000" cy="54175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CN" dirty="0" smtClean="0"/>
                  <a:t>Recall</a:t>
                </a:r>
                <a:r>
                  <a:rPr lang="en-US" altLang="zh-CN" b="0" dirty="0" smtClean="0"/>
                  <a:t>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/>
                      </a:rPr>
                      <m:t>R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𝐿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𝐿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zh-CN" altLang="en-US" b="0" i="1" smtClean="0">
                                <a:latin typeface="Cambria Math"/>
                              </a:rPr>
                              <m:t>𝛼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679" y="4780296"/>
                <a:ext cx="6096000" cy="541751"/>
              </a:xfrm>
              <a:prstGeom prst="rect">
                <a:avLst/>
              </a:prstGeom>
              <a:blipFill rotWithShape="1">
                <a:blip r:embed="rId5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68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02-1 </a:t>
            </a:r>
            <a:r>
              <a:rPr kumimoji="1" lang="zh-CN" altLang="en-US" dirty="0" smtClean="0"/>
              <a:t>基于</a:t>
            </a:r>
            <a:r>
              <a:rPr kumimoji="1" lang="zh-CN" altLang="en-US" dirty="0"/>
              <a:t>用户偏好的个性化推荐</a:t>
            </a:r>
            <a:endParaRPr kumimoji="1" lang="zh-CN" altLang="en-US" sz="1400" dirty="0"/>
          </a:p>
        </p:txBody>
      </p:sp>
      <p:sp>
        <p:nvSpPr>
          <p:cNvPr id="35" name="文本框 34"/>
          <p:cNvSpPr txBox="1"/>
          <p:nvPr/>
        </p:nvSpPr>
        <p:spPr>
          <a:xfrm>
            <a:off x="779129" y="1635474"/>
            <a:ext cx="984565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DATA</a:t>
            </a:r>
            <a:endParaRPr kumimoji="1" lang="zh-CN" altLang="en-US" sz="2400" b="1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2912" y="1192230"/>
            <a:ext cx="83263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3200" dirty="0">
                <a:solidFill>
                  <a:schemeClr val="accent1"/>
                </a:solidFill>
                <a:ea typeface="微软雅黑" charset="0"/>
              </a:rPr>
              <a:t>已</a:t>
            </a:r>
            <a:r>
              <a:rPr lang="zh-CN" altLang="en-US" sz="3200" dirty="0" smtClean="0">
                <a:solidFill>
                  <a:schemeClr val="accent1"/>
                </a:solidFill>
                <a:ea typeface="微软雅黑" charset="0"/>
              </a:rPr>
              <a:t>进行工作基础</a:t>
            </a:r>
            <a:r>
              <a:rPr lang="en-US" altLang="zh-CN" sz="3200" dirty="0" smtClean="0">
                <a:solidFill>
                  <a:schemeClr val="accent1"/>
                </a:solidFill>
                <a:ea typeface="微软雅黑" charset="0"/>
              </a:rPr>
              <a:t>——</a:t>
            </a:r>
            <a:r>
              <a:rPr lang="zh-CN" altLang="en-US" sz="3200" dirty="0" smtClean="0">
                <a:solidFill>
                  <a:schemeClr val="accent1"/>
                </a:solidFill>
                <a:ea typeface="微软雅黑" charset="0"/>
              </a:rPr>
              <a:t>优化算法（</a:t>
            </a:r>
            <a:r>
              <a:rPr lang="en-US" altLang="zh-CN" sz="3200" dirty="0" err="1" smtClean="0">
                <a:solidFill>
                  <a:schemeClr val="accent1"/>
                </a:solidFill>
                <a:ea typeface="微软雅黑" charset="0"/>
              </a:rPr>
              <a:t>movielens</a:t>
            </a:r>
            <a:r>
              <a:rPr lang="zh-CN" altLang="en-US" sz="3200" dirty="0" smtClean="0">
                <a:solidFill>
                  <a:schemeClr val="accent1"/>
                </a:solidFill>
                <a:ea typeface="微软雅黑" charset="0"/>
              </a:rPr>
              <a:t>）</a:t>
            </a:r>
            <a:endParaRPr lang="en-US" altLang="zh-CN" sz="3200" dirty="0" smtClean="0">
              <a:solidFill>
                <a:schemeClr val="accent1"/>
              </a:solidFill>
              <a:ea typeface="微软雅黑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4311922"/>
                  </p:ext>
                </p:extLst>
              </p:nvPr>
            </p:nvGraphicFramePr>
            <p:xfrm>
              <a:off x="895244" y="2452564"/>
              <a:ext cx="10827660" cy="28023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3032"/>
                    <a:gridCol w="2778032"/>
                    <a:gridCol w="2165532"/>
                    <a:gridCol w="2165532"/>
                    <a:gridCol w="2165532"/>
                  </a:tblGrid>
                  <a:tr h="4428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Data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algorithm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RS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P(50)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R(50)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93243">
                    <a:tc rowSpan="6">
                      <a:txBody>
                        <a:bodyPr/>
                        <a:lstStyle/>
                        <a:p>
                          <a:pPr algn="ctr"/>
                          <a:endParaRPr lang="en-US" altLang="zh-CN" dirty="0" smtClean="0"/>
                        </a:p>
                        <a:p>
                          <a:pPr algn="ctr"/>
                          <a:endParaRPr lang="en-US" altLang="zh-CN" dirty="0" smtClean="0"/>
                        </a:p>
                        <a:p>
                          <a:pPr algn="ctr"/>
                          <a:endParaRPr lang="en-US" altLang="zh-CN" sz="2000" b="0" dirty="0" smtClean="0"/>
                        </a:p>
                        <a:p>
                          <a:pPr algn="ctr"/>
                          <a:r>
                            <a:rPr lang="en-US" altLang="zh-CN" sz="2000" b="0" dirty="0" err="1" smtClean="0"/>
                            <a:t>MovieLens</a:t>
                          </a:r>
                          <a:endParaRPr lang="zh-CN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物质扩散</a:t>
                          </a:r>
                          <a:r>
                            <a:rPr lang="en-US" altLang="zh-CN" dirty="0" smtClean="0"/>
                            <a:t>-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i="1" smtClean="0">
                                  <a:latin typeface="Cambria Math"/>
                                </a:rPr>
                                <m:t>𝜃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0.091843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0.074889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0.503311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93243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物质扩散</a:t>
                          </a:r>
                          <a:r>
                            <a:rPr lang="en-US" altLang="zh-CN" dirty="0" smtClean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0.086254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0.0772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0.526511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93243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传统混合算法</a:t>
                          </a:r>
                          <a:r>
                            <a:rPr lang="en-US" altLang="zh-CN" dirty="0" smtClean="0"/>
                            <a:t>-</a:t>
                          </a:r>
                          <a:r>
                            <a:rPr lang="el-GR" altLang="zh-CN" dirty="0" smtClean="0"/>
                            <a:t>λ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0.083672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0.077837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0.51726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93243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 smtClean="0"/>
                            <a:t>混合算法</a:t>
                          </a:r>
                          <a:r>
                            <a:rPr lang="en-US" altLang="zh-CN" dirty="0" smtClean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l-GR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l-GR" altLang="zh-CN" dirty="0" smtClean="0"/>
                                    <m:t>λ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0.077818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0.079576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0.534584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93243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 smtClean="0"/>
                            <a:t>混合算法</a:t>
                          </a:r>
                          <a:r>
                            <a:rPr lang="en-US" altLang="zh-CN" dirty="0" smtClean="0"/>
                            <a:t>-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i="1" smtClean="0">
                                  <a:latin typeface="Cambria Math"/>
                                </a:rPr>
                                <m:t>𝜃</m:t>
                              </m:r>
                              <m:r>
                                <a:rPr lang="zh-CN" altLang="en-US" b="0" i="1" smtClean="0">
                                  <a:latin typeface="Cambria Math"/>
                                </a:rPr>
                                <m:t>、</m:t>
                              </m:r>
                            </m:oMath>
                          </a14:m>
                          <a:r>
                            <a:rPr lang="el-GR" altLang="zh-CN" dirty="0" smtClean="0"/>
                            <a:t>λ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0.08084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0.07807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0.510147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93243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/>
                            <a:t>混合算法</a:t>
                          </a:r>
                          <a:r>
                            <a:rPr lang="en-US" altLang="zh-CN" b="1" dirty="0" smtClean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 smtClean="0">
                                      <a:latin typeface="Cambria Math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b="1" dirty="0" smtClean="0"/>
                            <a:t>、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l-GR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l-GR" altLang="zh-CN" b="1" dirty="0" smtClean="0"/>
                                    <m:t>λ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0.073556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0.081379</a:t>
                          </a:r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0.554477</a:t>
                          </a:r>
                          <a:endParaRPr lang="zh-CN" altLang="en-US" b="1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4311922"/>
                  </p:ext>
                </p:extLst>
              </p:nvPr>
            </p:nvGraphicFramePr>
            <p:xfrm>
              <a:off x="895244" y="2452564"/>
              <a:ext cx="10827660" cy="28023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3032"/>
                    <a:gridCol w="2778032"/>
                    <a:gridCol w="2165532"/>
                    <a:gridCol w="2165532"/>
                    <a:gridCol w="2165532"/>
                  </a:tblGrid>
                  <a:tr h="4428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Data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algorithm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RS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P(50)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R(50)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93243">
                    <a:tc rowSpan="6">
                      <a:txBody>
                        <a:bodyPr/>
                        <a:lstStyle/>
                        <a:p>
                          <a:pPr algn="ctr"/>
                          <a:endParaRPr lang="en-US" altLang="zh-CN" dirty="0" smtClean="0"/>
                        </a:p>
                        <a:p>
                          <a:pPr algn="ctr"/>
                          <a:endParaRPr lang="en-US" altLang="zh-CN" dirty="0" smtClean="0"/>
                        </a:p>
                        <a:p>
                          <a:pPr algn="ctr"/>
                          <a:endParaRPr lang="en-US" altLang="zh-CN" sz="2000" b="0" dirty="0" smtClean="0"/>
                        </a:p>
                        <a:p>
                          <a:pPr algn="ctr"/>
                          <a:r>
                            <a:rPr lang="en-US" altLang="zh-CN" sz="2000" b="0" dirty="0" err="1" smtClean="0"/>
                            <a:t>MovieLens</a:t>
                          </a:r>
                          <a:endParaRPr lang="zh-CN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6264" t="-121875" r="-234505" b="-5234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0.091843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0.074889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0.503311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93243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6264" t="-218462" r="-234505" b="-4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0.086254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0.0772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0.526511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93243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传统混合算法</a:t>
                          </a:r>
                          <a:r>
                            <a:rPr lang="en-US" altLang="zh-CN" dirty="0" smtClean="0"/>
                            <a:t>-</a:t>
                          </a:r>
                          <a:r>
                            <a:rPr lang="el-GR" altLang="zh-CN" dirty="0" smtClean="0"/>
                            <a:t>λ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0.083672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0.077837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0.51726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93243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6264" t="-416923" r="-234505" b="-2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0.077818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0.079576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0.534584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93243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6264" t="-525000" r="-234505" b="-1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0.08084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0.07807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0.510147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93243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6264" t="-615385" r="-234505" b="-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0.073556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0.081379</a:t>
                          </a:r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0.554477</a:t>
                          </a:r>
                          <a:endParaRPr lang="zh-CN" altLang="en-US" b="1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上箭头 4"/>
          <p:cNvSpPr/>
          <p:nvPr/>
        </p:nvSpPr>
        <p:spPr>
          <a:xfrm>
            <a:off x="5994399" y="5457371"/>
            <a:ext cx="261257" cy="4789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上箭头 10"/>
          <p:cNvSpPr/>
          <p:nvPr/>
        </p:nvSpPr>
        <p:spPr>
          <a:xfrm>
            <a:off x="8142513" y="5457371"/>
            <a:ext cx="261257" cy="4789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上箭头 11"/>
          <p:cNvSpPr/>
          <p:nvPr/>
        </p:nvSpPr>
        <p:spPr>
          <a:xfrm>
            <a:off x="10319656" y="5450114"/>
            <a:ext cx="261257" cy="4789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255656" y="5596040"/>
            <a:ext cx="94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9.01%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32829" y="5567011"/>
            <a:ext cx="94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4.09%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580913" y="5596823"/>
            <a:ext cx="94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7.9%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061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02-1 </a:t>
            </a:r>
            <a:r>
              <a:rPr kumimoji="1" lang="zh-CN" altLang="en-US" dirty="0" smtClean="0"/>
              <a:t>基于</a:t>
            </a:r>
            <a:r>
              <a:rPr kumimoji="1" lang="zh-CN" altLang="en-US" dirty="0"/>
              <a:t>用户偏好的个性化推荐</a:t>
            </a:r>
            <a:endParaRPr kumimoji="1" lang="zh-CN" altLang="en-US" sz="1400" dirty="0"/>
          </a:p>
        </p:txBody>
      </p:sp>
      <p:sp>
        <p:nvSpPr>
          <p:cNvPr id="35" name="文本框 34"/>
          <p:cNvSpPr txBox="1"/>
          <p:nvPr/>
        </p:nvSpPr>
        <p:spPr>
          <a:xfrm>
            <a:off x="779129" y="1635474"/>
            <a:ext cx="984565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DATA</a:t>
            </a:r>
            <a:endParaRPr kumimoji="1" lang="zh-CN" altLang="en-US" sz="2400" b="1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2912" y="1192230"/>
            <a:ext cx="75376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3200" dirty="0">
                <a:solidFill>
                  <a:schemeClr val="accent1"/>
                </a:solidFill>
                <a:ea typeface="微软雅黑" charset="0"/>
              </a:rPr>
              <a:t>已</a:t>
            </a:r>
            <a:r>
              <a:rPr lang="zh-CN" altLang="en-US" sz="3200" dirty="0" smtClean="0">
                <a:solidFill>
                  <a:schemeClr val="accent1"/>
                </a:solidFill>
                <a:ea typeface="微软雅黑" charset="0"/>
              </a:rPr>
              <a:t>进行工作基础</a:t>
            </a:r>
            <a:r>
              <a:rPr lang="en-US" altLang="zh-CN" sz="3200" dirty="0" smtClean="0">
                <a:solidFill>
                  <a:schemeClr val="accent1"/>
                </a:solidFill>
                <a:ea typeface="微软雅黑" charset="0"/>
              </a:rPr>
              <a:t>——</a:t>
            </a:r>
            <a:r>
              <a:rPr lang="zh-CN" altLang="en-US" sz="3200" dirty="0" smtClean="0">
                <a:solidFill>
                  <a:schemeClr val="accent1"/>
                </a:solidFill>
                <a:ea typeface="微软雅黑" charset="0"/>
              </a:rPr>
              <a:t>优化算法（</a:t>
            </a:r>
            <a:r>
              <a:rPr lang="en-US" altLang="zh-CN" sz="3200" dirty="0" smtClean="0">
                <a:solidFill>
                  <a:schemeClr val="accent1"/>
                </a:solidFill>
                <a:ea typeface="微软雅黑" charset="0"/>
              </a:rPr>
              <a:t>Netflix</a:t>
            </a:r>
            <a:r>
              <a:rPr lang="zh-CN" altLang="en-US" sz="3200" dirty="0" smtClean="0">
                <a:solidFill>
                  <a:schemeClr val="accent1"/>
                </a:solidFill>
                <a:ea typeface="微软雅黑" charset="0"/>
              </a:rPr>
              <a:t>）</a:t>
            </a:r>
            <a:endParaRPr lang="en-US" altLang="zh-CN" sz="3200" dirty="0" smtClean="0">
              <a:solidFill>
                <a:schemeClr val="accent1"/>
              </a:solidFill>
              <a:ea typeface="微软雅黑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2391707"/>
                  </p:ext>
                </p:extLst>
              </p:nvPr>
            </p:nvGraphicFramePr>
            <p:xfrm>
              <a:off x="885368" y="2590625"/>
              <a:ext cx="10827660" cy="28023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3032"/>
                    <a:gridCol w="2778032"/>
                    <a:gridCol w="2165532"/>
                    <a:gridCol w="2165532"/>
                    <a:gridCol w="2165532"/>
                  </a:tblGrid>
                  <a:tr h="4428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Data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algorithm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RS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P(50)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R(50)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93243">
                    <a:tc rowSpan="6">
                      <a:txBody>
                        <a:bodyPr/>
                        <a:lstStyle/>
                        <a:p>
                          <a:pPr algn="ctr"/>
                          <a:endParaRPr lang="en-US" altLang="zh-CN" dirty="0" smtClean="0"/>
                        </a:p>
                        <a:p>
                          <a:pPr algn="ctr"/>
                          <a:endParaRPr lang="en-US" altLang="zh-CN" dirty="0" smtClean="0"/>
                        </a:p>
                        <a:p>
                          <a:pPr algn="ctr"/>
                          <a:endParaRPr lang="en-US" altLang="zh-CN" sz="2000" b="0" dirty="0" smtClean="0"/>
                        </a:p>
                        <a:p>
                          <a:pPr algn="ctr"/>
                          <a:r>
                            <a:rPr lang="en-US" altLang="zh-CN" sz="2000" b="0" dirty="0" smtClean="0"/>
                            <a:t>Netflix</a:t>
                          </a:r>
                          <a:endParaRPr lang="zh-CN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物质扩散</a:t>
                          </a:r>
                          <a:r>
                            <a:rPr lang="en-US" altLang="zh-CN" dirty="0" smtClean="0"/>
                            <a:t>-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i="1" smtClean="0">
                                  <a:latin typeface="Cambria Math"/>
                                </a:rPr>
                                <m:t>𝜃</m:t>
                              </m:r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0.051843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0.053099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0.432153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93243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物质扩散</a:t>
                          </a:r>
                          <a:r>
                            <a:rPr lang="en-US" altLang="zh-CN" dirty="0" smtClean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0.045742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0.054357</a:t>
                          </a:r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0.453447</a:t>
                          </a:r>
                          <a:endParaRPr lang="zh-CN" altLang="en-US" b="1" dirty="0"/>
                        </a:p>
                      </a:txBody>
                      <a:tcPr/>
                    </a:tc>
                  </a:tr>
                  <a:tr h="393243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传统混合算法</a:t>
                          </a:r>
                          <a:r>
                            <a:rPr lang="en-US" altLang="zh-CN" dirty="0" smtClean="0"/>
                            <a:t>-</a:t>
                          </a:r>
                          <a:r>
                            <a:rPr lang="el-GR" altLang="zh-CN" dirty="0" smtClean="0"/>
                            <a:t>λ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0.050999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0.052088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0.431291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93243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 smtClean="0"/>
                            <a:t>混合算法</a:t>
                          </a:r>
                          <a:r>
                            <a:rPr lang="en-US" altLang="zh-CN" dirty="0" smtClean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l-GR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l-GR" altLang="zh-CN" dirty="0" smtClean="0"/>
                                    <m:t>λ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zh-CN" altLang="en-US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0.047065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0.05224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0.431695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93243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dirty="0" smtClean="0"/>
                            <a:t>混合算法</a:t>
                          </a:r>
                          <a:r>
                            <a:rPr lang="en-US" altLang="zh-CN" dirty="0" smtClean="0"/>
                            <a:t>-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i="1" smtClean="0">
                                  <a:latin typeface="Cambria Math"/>
                                </a:rPr>
                                <m:t>𝜃</m:t>
                              </m:r>
                              <m:r>
                                <a:rPr lang="zh-CN" altLang="en-US" b="0" i="1" smtClean="0">
                                  <a:latin typeface="Cambria Math"/>
                                </a:rPr>
                                <m:t>、</m:t>
                              </m:r>
                            </m:oMath>
                          </a14:m>
                          <a:r>
                            <a:rPr lang="el-GR" altLang="zh-CN" dirty="0" smtClean="0"/>
                            <a:t>λ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0.047842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0.053183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0.433328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93243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/>
                            <a:t>混合算法</a:t>
                          </a:r>
                          <a:r>
                            <a:rPr lang="en-US" altLang="zh-CN" b="1" dirty="0" smtClean="0"/>
                            <a:t>-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 smtClean="0">
                                      <a:latin typeface="Cambria Math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b="1" dirty="0" smtClean="0"/>
                            <a:t>、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l-GR" altLang="zh-CN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l-GR" altLang="zh-CN" b="1" dirty="0" smtClean="0"/>
                                    <m:t>λ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0.04266</a:t>
                          </a:r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0.0537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0.446098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2391707"/>
                  </p:ext>
                </p:extLst>
              </p:nvPr>
            </p:nvGraphicFramePr>
            <p:xfrm>
              <a:off x="885368" y="2590625"/>
              <a:ext cx="10827660" cy="28023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3032"/>
                    <a:gridCol w="2778032"/>
                    <a:gridCol w="2165532"/>
                    <a:gridCol w="2165532"/>
                    <a:gridCol w="2165532"/>
                  </a:tblGrid>
                  <a:tr h="4428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Data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algorithm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RS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P(50)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R(50)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93243">
                    <a:tc rowSpan="6">
                      <a:txBody>
                        <a:bodyPr/>
                        <a:lstStyle/>
                        <a:p>
                          <a:pPr algn="ctr"/>
                          <a:endParaRPr lang="en-US" altLang="zh-CN" dirty="0" smtClean="0"/>
                        </a:p>
                        <a:p>
                          <a:pPr algn="ctr"/>
                          <a:endParaRPr lang="en-US" altLang="zh-CN" dirty="0" smtClean="0"/>
                        </a:p>
                        <a:p>
                          <a:pPr algn="ctr"/>
                          <a:endParaRPr lang="en-US" altLang="zh-CN" sz="2000" b="0" dirty="0" smtClean="0"/>
                        </a:p>
                        <a:p>
                          <a:pPr algn="ctr"/>
                          <a:r>
                            <a:rPr lang="en-US" altLang="zh-CN" sz="2000" b="0" dirty="0" smtClean="0"/>
                            <a:t>Netflix</a:t>
                          </a:r>
                          <a:endParaRPr lang="zh-CN" altLang="en-US" sz="20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6044" t="-121875" r="-234505" b="-5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0.051843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0.053099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0.432153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93243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6044" t="-218462" r="-234505" b="-4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0.045742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0.054357</a:t>
                          </a:r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0.453447</a:t>
                          </a:r>
                          <a:endParaRPr lang="zh-CN" altLang="en-US" b="1" dirty="0"/>
                        </a:p>
                      </a:txBody>
                      <a:tcPr/>
                    </a:tc>
                  </a:tr>
                  <a:tr h="393243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传统混合算法</a:t>
                          </a:r>
                          <a:r>
                            <a:rPr lang="en-US" altLang="zh-CN" dirty="0" smtClean="0"/>
                            <a:t>-</a:t>
                          </a:r>
                          <a:r>
                            <a:rPr lang="el-GR" altLang="zh-CN" dirty="0" smtClean="0"/>
                            <a:t>λ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0.050999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0.052088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0.431291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93243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6044" t="-416923" r="-234505" b="-2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0.047065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0.05224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0.431695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93243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6044" t="-525000" r="-234505" b="-1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0.047842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0.053183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0.433328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93243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56044" t="-615385" r="-234505" b="-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0.04266</a:t>
                          </a:r>
                          <a:endParaRPr lang="zh-CN" alt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0.0537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0.446098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3" name="上箭头 12"/>
          <p:cNvSpPr/>
          <p:nvPr/>
        </p:nvSpPr>
        <p:spPr>
          <a:xfrm>
            <a:off x="5863770" y="5617810"/>
            <a:ext cx="261257" cy="4789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上箭头 13"/>
          <p:cNvSpPr/>
          <p:nvPr/>
        </p:nvSpPr>
        <p:spPr>
          <a:xfrm>
            <a:off x="8011884" y="5617810"/>
            <a:ext cx="261257" cy="4789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上箭头 14"/>
          <p:cNvSpPr/>
          <p:nvPr/>
        </p:nvSpPr>
        <p:spPr>
          <a:xfrm>
            <a:off x="10189027" y="5610553"/>
            <a:ext cx="261257" cy="4789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125027" y="5756479"/>
            <a:ext cx="94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10.8%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02200" y="5727450"/>
            <a:ext cx="94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0.9%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450284" y="5757262"/>
            <a:ext cx="94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2.8%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356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02-2 </a:t>
            </a:r>
            <a:r>
              <a:rPr kumimoji="1" lang="zh-CN" altLang="en-US" dirty="0" smtClean="0"/>
              <a:t>基于</a:t>
            </a:r>
            <a:r>
              <a:rPr kumimoji="1" lang="zh-CN" altLang="en-US" dirty="0"/>
              <a:t>用户偏好的个性化推荐</a:t>
            </a:r>
            <a:endParaRPr kumimoji="1" lang="zh-CN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8791485" y="3175518"/>
            <a:ext cx="1909497" cy="137268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 defTabSz="609585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 smtClean="0">
                <a:solidFill>
                  <a:schemeClr val="bg1"/>
                </a:solidFill>
                <a:ea typeface="微软雅黑" charset="0"/>
              </a:rPr>
              <a:t>加入</a:t>
            </a:r>
            <a:r>
              <a:rPr lang="zh-CN" altLang="en-US" sz="1600" b="1" dirty="0">
                <a:solidFill>
                  <a:schemeClr val="bg1"/>
                </a:solidFill>
                <a:ea typeface="微软雅黑" charset="0"/>
              </a:rPr>
              <a:t>时间维</a:t>
            </a:r>
            <a:r>
              <a:rPr lang="zh-CN" altLang="en-US" sz="1600" b="1" dirty="0" smtClean="0">
                <a:solidFill>
                  <a:schemeClr val="bg1"/>
                </a:solidFill>
                <a:ea typeface="微软雅黑" charset="0"/>
              </a:rPr>
              <a:t>度</a:t>
            </a:r>
            <a:endParaRPr lang="en-US" altLang="zh-CN" sz="1600" b="1" dirty="0" smtClean="0">
              <a:solidFill>
                <a:schemeClr val="bg1"/>
              </a:solidFill>
              <a:ea typeface="微软雅黑" charset="0"/>
            </a:endParaRPr>
          </a:p>
          <a:p>
            <a:pPr algn="ctr" defTabSz="609585">
              <a:lnSpc>
                <a:spcPct val="130000"/>
              </a:lnSpc>
            </a:pPr>
            <a:endParaRPr lang="zh-CN" altLang="en-US" sz="1600" b="1" dirty="0">
              <a:solidFill>
                <a:schemeClr val="bg1"/>
              </a:solidFill>
              <a:ea typeface="微软雅黑" charset="0"/>
            </a:endParaRPr>
          </a:p>
          <a:p>
            <a:pPr marL="285750" indent="-285750" algn="ctr" defTabSz="609585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 smtClean="0">
                <a:solidFill>
                  <a:schemeClr val="bg1"/>
                </a:solidFill>
                <a:ea typeface="微软雅黑" charset="0"/>
              </a:rPr>
              <a:t>加入</a:t>
            </a:r>
            <a:r>
              <a:rPr lang="zh-CN" altLang="en-US" sz="1600" b="1" dirty="0">
                <a:solidFill>
                  <a:schemeClr val="bg1"/>
                </a:solidFill>
                <a:ea typeface="微软雅黑" charset="0"/>
              </a:rPr>
              <a:t>个性化参数</a:t>
            </a:r>
          </a:p>
          <a:p>
            <a:pPr algn="ctr" defTabSz="609585">
              <a:lnSpc>
                <a:spcPct val="130000"/>
              </a:lnSpc>
            </a:pPr>
            <a:endParaRPr lang="en-US" altLang="zh-CN" sz="1600" b="1" dirty="0">
              <a:solidFill>
                <a:schemeClr val="bg1"/>
              </a:solidFill>
              <a:ea typeface="微软雅黑" charset="0"/>
            </a:endParaRPr>
          </a:p>
        </p:txBody>
      </p:sp>
      <p:grpSp>
        <p:nvGrpSpPr>
          <p:cNvPr id="12" name="组 42"/>
          <p:cNvGrpSpPr/>
          <p:nvPr/>
        </p:nvGrpSpPr>
        <p:grpSpPr>
          <a:xfrm>
            <a:off x="9465701" y="2046566"/>
            <a:ext cx="524996" cy="629200"/>
            <a:chOff x="1536700" y="911225"/>
            <a:chExt cx="831850" cy="996950"/>
          </a:xfrm>
          <a:solidFill>
            <a:schemeClr val="bg1"/>
          </a:solidFill>
        </p:grpSpPr>
        <p:sp>
          <p:nvSpPr>
            <p:cNvPr id="13" name="Freeform 47"/>
            <p:cNvSpPr>
              <a:spLocks/>
            </p:cNvSpPr>
            <p:nvPr/>
          </p:nvSpPr>
          <p:spPr bwMode="auto">
            <a:xfrm>
              <a:off x="1838325" y="1765300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2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6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2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6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u="sng"/>
            </a:p>
          </p:txBody>
        </p:sp>
        <p:sp>
          <p:nvSpPr>
            <p:cNvPr id="14" name="Freeform 48"/>
            <p:cNvSpPr>
              <a:spLocks/>
            </p:cNvSpPr>
            <p:nvPr/>
          </p:nvSpPr>
          <p:spPr bwMode="auto">
            <a:xfrm>
              <a:off x="1838325" y="1857375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0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0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4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0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0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4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u="sng"/>
            </a:p>
          </p:txBody>
        </p:sp>
        <p:sp>
          <p:nvSpPr>
            <p:cNvPr id="15" name="Freeform 49"/>
            <p:cNvSpPr>
              <a:spLocks noEditPoints="1"/>
            </p:cNvSpPr>
            <p:nvPr/>
          </p:nvSpPr>
          <p:spPr bwMode="auto">
            <a:xfrm>
              <a:off x="1714500" y="1143000"/>
              <a:ext cx="476250" cy="581025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42" y="0"/>
                </a:cxn>
                <a:cxn ang="0">
                  <a:pos x="100" y="10"/>
                </a:cxn>
                <a:cxn ang="0">
                  <a:pos x="62" y="28"/>
                </a:cxn>
                <a:cxn ang="0">
                  <a:pos x="32" y="58"/>
                </a:cxn>
                <a:cxn ang="0">
                  <a:pos x="12" y="94"/>
                </a:cxn>
                <a:cxn ang="0">
                  <a:pos x="2" y="136"/>
                </a:cxn>
                <a:cxn ang="0">
                  <a:pos x="2" y="166"/>
                </a:cxn>
                <a:cxn ang="0">
                  <a:pos x="16" y="214"/>
                </a:cxn>
                <a:cxn ang="0">
                  <a:pos x="56" y="266"/>
                </a:cxn>
                <a:cxn ang="0">
                  <a:pos x="72" y="290"/>
                </a:cxn>
                <a:cxn ang="0">
                  <a:pos x="78" y="322"/>
                </a:cxn>
                <a:cxn ang="0">
                  <a:pos x="78" y="340"/>
                </a:cxn>
                <a:cxn ang="0">
                  <a:pos x="96" y="364"/>
                </a:cxn>
                <a:cxn ang="0">
                  <a:pos x="150" y="366"/>
                </a:cxn>
                <a:cxn ang="0">
                  <a:pos x="192" y="366"/>
                </a:cxn>
                <a:cxn ang="0">
                  <a:pos x="214" y="356"/>
                </a:cxn>
                <a:cxn ang="0">
                  <a:pos x="224" y="334"/>
                </a:cxn>
                <a:cxn ang="0">
                  <a:pos x="224" y="304"/>
                </a:cxn>
                <a:cxn ang="0">
                  <a:pos x="236" y="276"/>
                </a:cxn>
                <a:cxn ang="0">
                  <a:pos x="266" y="242"/>
                </a:cxn>
                <a:cxn ang="0">
                  <a:pos x="290" y="198"/>
                </a:cxn>
                <a:cxn ang="0">
                  <a:pos x="300" y="150"/>
                </a:cxn>
                <a:cxn ang="0">
                  <a:pos x="298" y="122"/>
                </a:cxn>
                <a:cxn ang="0">
                  <a:pos x="284" y="82"/>
                </a:cxn>
                <a:cxn ang="0">
                  <a:pos x="260" y="48"/>
                </a:cxn>
                <a:cxn ang="0">
                  <a:pos x="226" y="22"/>
                </a:cxn>
                <a:cxn ang="0">
                  <a:pos x="188" y="6"/>
                </a:cxn>
                <a:cxn ang="0">
                  <a:pos x="158" y="0"/>
                </a:cxn>
                <a:cxn ang="0">
                  <a:pos x="244" y="156"/>
                </a:cxn>
                <a:cxn ang="0">
                  <a:pos x="234" y="146"/>
                </a:cxn>
                <a:cxn ang="0">
                  <a:pos x="232" y="126"/>
                </a:cxn>
                <a:cxn ang="0">
                  <a:pos x="214" y="92"/>
                </a:cxn>
                <a:cxn ang="0">
                  <a:pos x="182" y="72"/>
                </a:cxn>
                <a:cxn ang="0">
                  <a:pos x="160" y="68"/>
                </a:cxn>
                <a:cxn ang="0">
                  <a:pos x="150" y="50"/>
                </a:cxn>
                <a:cxn ang="0">
                  <a:pos x="156" y="38"/>
                </a:cxn>
                <a:cxn ang="0">
                  <a:pos x="170" y="32"/>
                </a:cxn>
                <a:cxn ang="0">
                  <a:pos x="226" y="52"/>
                </a:cxn>
                <a:cxn ang="0">
                  <a:pos x="262" y="98"/>
                </a:cxn>
                <a:cxn ang="0">
                  <a:pos x="270" y="138"/>
                </a:cxn>
                <a:cxn ang="0">
                  <a:pos x="266" y="152"/>
                </a:cxn>
                <a:cxn ang="0">
                  <a:pos x="252" y="158"/>
                </a:cxn>
              </a:cxnLst>
              <a:rect l="0" t="0" r="r" b="b"/>
              <a:pathLst>
                <a:path w="300" h="366">
                  <a:moveTo>
                    <a:pt x="158" y="0"/>
                  </a:moveTo>
                  <a:lnTo>
                    <a:pt x="158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28" y="2"/>
                  </a:lnTo>
                  <a:lnTo>
                    <a:pt x="114" y="6"/>
                  </a:lnTo>
                  <a:lnTo>
                    <a:pt x="100" y="10"/>
                  </a:lnTo>
                  <a:lnTo>
                    <a:pt x="88" y="14"/>
                  </a:lnTo>
                  <a:lnTo>
                    <a:pt x="74" y="22"/>
                  </a:lnTo>
                  <a:lnTo>
                    <a:pt x="62" y="28"/>
                  </a:lnTo>
                  <a:lnTo>
                    <a:pt x="52" y="38"/>
                  </a:lnTo>
                  <a:lnTo>
                    <a:pt x="42" y="48"/>
                  </a:lnTo>
                  <a:lnTo>
                    <a:pt x="32" y="58"/>
                  </a:lnTo>
                  <a:lnTo>
                    <a:pt x="24" y="68"/>
                  </a:lnTo>
                  <a:lnTo>
                    <a:pt x="18" y="82"/>
                  </a:lnTo>
                  <a:lnTo>
                    <a:pt x="12" y="94"/>
                  </a:lnTo>
                  <a:lnTo>
                    <a:pt x="6" y="108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66"/>
                  </a:lnTo>
                  <a:lnTo>
                    <a:pt x="4" y="182"/>
                  </a:lnTo>
                  <a:lnTo>
                    <a:pt x="10" y="198"/>
                  </a:lnTo>
                  <a:lnTo>
                    <a:pt x="16" y="214"/>
                  </a:lnTo>
                  <a:lnTo>
                    <a:pt x="26" y="228"/>
                  </a:lnTo>
                  <a:lnTo>
                    <a:pt x="34" y="242"/>
                  </a:lnTo>
                  <a:lnTo>
                    <a:pt x="56" y="266"/>
                  </a:lnTo>
                  <a:lnTo>
                    <a:pt x="56" y="266"/>
                  </a:lnTo>
                  <a:lnTo>
                    <a:pt x="66" y="276"/>
                  </a:lnTo>
                  <a:lnTo>
                    <a:pt x="72" y="290"/>
                  </a:lnTo>
                  <a:lnTo>
                    <a:pt x="72" y="290"/>
                  </a:lnTo>
                  <a:lnTo>
                    <a:pt x="76" y="304"/>
                  </a:lnTo>
                  <a:lnTo>
                    <a:pt x="78" y="322"/>
                  </a:lnTo>
                  <a:lnTo>
                    <a:pt x="78" y="334"/>
                  </a:lnTo>
                  <a:lnTo>
                    <a:pt x="78" y="334"/>
                  </a:lnTo>
                  <a:lnTo>
                    <a:pt x="78" y="340"/>
                  </a:lnTo>
                  <a:lnTo>
                    <a:pt x="80" y="346"/>
                  </a:lnTo>
                  <a:lnTo>
                    <a:pt x="86" y="356"/>
                  </a:lnTo>
                  <a:lnTo>
                    <a:pt x="96" y="364"/>
                  </a:lnTo>
                  <a:lnTo>
                    <a:pt x="102" y="366"/>
                  </a:lnTo>
                  <a:lnTo>
                    <a:pt x="110" y="366"/>
                  </a:lnTo>
                  <a:lnTo>
                    <a:pt x="150" y="366"/>
                  </a:lnTo>
                  <a:lnTo>
                    <a:pt x="150" y="366"/>
                  </a:lnTo>
                  <a:lnTo>
                    <a:pt x="192" y="366"/>
                  </a:lnTo>
                  <a:lnTo>
                    <a:pt x="192" y="366"/>
                  </a:lnTo>
                  <a:lnTo>
                    <a:pt x="198" y="366"/>
                  </a:lnTo>
                  <a:lnTo>
                    <a:pt x="204" y="364"/>
                  </a:lnTo>
                  <a:lnTo>
                    <a:pt x="214" y="356"/>
                  </a:lnTo>
                  <a:lnTo>
                    <a:pt x="220" y="346"/>
                  </a:lnTo>
                  <a:lnTo>
                    <a:pt x="222" y="340"/>
                  </a:lnTo>
                  <a:lnTo>
                    <a:pt x="224" y="334"/>
                  </a:lnTo>
                  <a:lnTo>
                    <a:pt x="224" y="322"/>
                  </a:lnTo>
                  <a:lnTo>
                    <a:pt x="224" y="322"/>
                  </a:lnTo>
                  <a:lnTo>
                    <a:pt x="224" y="304"/>
                  </a:lnTo>
                  <a:lnTo>
                    <a:pt x="228" y="290"/>
                  </a:lnTo>
                  <a:lnTo>
                    <a:pt x="228" y="290"/>
                  </a:lnTo>
                  <a:lnTo>
                    <a:pt x="236" y="276"/>
                  </a:lnTo>
                  <a:lnTo>
                    <a:pt x="244" y="266"/>
                  </a:lnTo>
                  <a:lnTo>
                    <a:pt x="244" y="266"/>
                  </a:lnTo>
                  <a:lnTo>
                    <a:pt x="266" y="242"/>
                  </a:lnTo>
                  <a:lnTo>
                    <a:pt x="276" y="228"/>
                  </a:lnTo>
                  <a:lnTo>
                    <a:pt x="284" y="214"/>
                  </a:lnTo>
                  <a:lnTo>
                    <a:pt x="290" y="198"/>
                  </a:lnTo>
                  <a:lnTo>
                    <a:pt x="296" y="182"/>
                  </a:lnTo>
                  <a:lnTo>
                    <a:pt x="298" y="166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6"/>
                  </a:lnTo>
                  <a:lnTo>
                    <a:pt x="298" y="122"/>
                  </a:lnTo>
                  <a:lnTo>
                    <a:pt x="294" y="108"/>
                  </a:lnTo>
                  <a:lnTo>
                    <a:pt x="290" y="94"/>
                  </a:lnTo>
                  <a:lnTo>
                    <a:pt x="284" y="82"/>
                  </a:lnTo>
                  <a:lnTo>
                    <a:pt x="276" y="70"/>
                  </a:lnTo>
                  <a:lnTo>
                    <a:pt x="268" y="58"/>
                  </a:lnTo>
                  <a:lnTo>
                    <a:pt x="260" y="48"/>
                  </a:lnTo>
                  <a:lnTo>
                    <a:pt x="250" y="38"/>
                  </a:lnTo>
                  <a:lnTo>
                    <a:pt x="238" y="30"/>
                  </a:lnTo>
                  <a:lnTo>
                    <a:pt x="226" y="22"/>
                  </a:lnTo>
                  <a:lnTo>
                    <a:pt x="214" y="14"/>
                  </a:lnTo>
                  <a:lnTo>
                    <a:pt x="202" y="10"/>
                  </a:lnTo>
                  <a:lnTo>
                    <a:pt x="188" y="6"/>
                  </a:lnTo>
                  <a:lnTo>
                    <a:pt x="174" y="2"/>
                  </a:lnTo>
                  <a:lnTo>
                    <a:pt x="158" y="0"/>
                  </a:lnTo>
                  <a:lnTo>
                    <a:pt x="158" y="0"/>
                  </a:lnTo>
                  <a:close/>
                  <a:moveTo>
                    <a:pt x="252" y="158"/>
                  </a:moveTo>
                  <a:lnTo>
                    <a:pt x="252" y="158"/>
                  </a:lnTo>
                  <a:lnTo>
                    <a:pt x="244" y="156"/>
                  </a:lnTo>
                  <a:lnTo>
                    <a:pt x="238" y="152"/>
                  </a:lnTo>
                  <a:lnTo>
                    <a:pt x="238" y="152"/>
                  </a:lnTo>
                  <a:lnTo>
                    <a:pt x="234" y="146"/>
                  </a:lnTo>
                  <a:lnTo>
                    <a:pt x="232" y="138"/>
                  </a:lnTo>
                  <a:lnTo>
                    <a:pt x="232" y="138"/>
                  </a:lnTo>
                  <a:lnTo>
                    <a:pt x="232" y="126"/>
                  </a:lnTo>
                  <a:lnTo>
                    <a:pt x="228" y="112"/>
                  </a:lnTo>
                  <a:lnTo>
                    <a:pt x="222" y="102"/>
                  </a:lnTo>
                  <a:lnTo>
                    <a:pt x="214" y="92"/>
                  </a:lnTo>
                  <a:lnTo>
                    <a:pt x="204" y="84"/>
                  </a:lnTo>
                  <a:lnTo>
                    <a:pt x="194" y="76"/>
                  </a:lnTo>
                  <a:lnTo>
                    <a:pt x="182" y="72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0" y="68"/>
                  </a:lnTo>
                  <a:lnTo>
                    <a:pt x="154" y="64"/>
                  </a:lnTo>
                  <a:lnTo>
                    <a:pt x="150" y="58"/>
                  </a:lnTo>
                  <a:lnTo>
                    <a:pt x="150" y="50"/>
                  </a:lnTo>
                  <a:lnTo>
                    <a:pt x="150" y="50"/>
                  </a:lnTo>
                  <a:lnTo>
                    <a:pt x="152" y="42"/>
                  </a:lnTo>
                  <a:lnTo>
                    <a:pt x="156" y="38"/>
                  </a:lnTo>
                  <a:lnTo>
                    <a:pt x="162" y="34"/>
                  </a:lnTo>
                  <a:lnTo>
                    <a:pt x="170" y="32"/>
                  </a:lnTo>
                  <a:lnTo>
                    <a:pt x="170" y="32"/>
                  </a:lnTo>
                  <a:lnTo>
                    <a:pt x="190" y="36"/>
                  </a:lnTo>
                  <a:lnTo>
                    <a:pt x="210" y="42"/>
                  </a:lnTo>
                  <a:lnTo>
                    <a:pt x="226" y="52"/>
                  </a:lnTo>
                  <a:lnTo>
                    <a:pt x="242" y="66"/>
                  </a:lnTo>
                  <a:lnTo>
                    <a:pt x="254" y="80"/>
                  </a:lnTo>
                  <a:lnTo>
                    <a:pt x="262" y="98"/>
                  </a:lnTo>
                  <a:lnTo>
                    <a:pt x="268" y="118"/>
                  </a:lnTo>
                  <a:lnTo>
                    <a:pt x="270" y="138"/>
                  </a:lnTo>
                  <a:lnTo>
                    <a:pt x="270" y="138"/>
                  </a:lnTo>
                  <a:lnTo>
                    <a:pt x="270" y="146"/>
                  </a:lnTo>
                  <a:lnTo>
                    <a:pt x="266" y="152"/>
                  </a:lnTo>
                  <a:lnTo>
                    <a:pt x="266" y="152"/>
                  </a:lnTo>
                  <a:lnTo>
                    <a:pt x="260" y="156"/>
                  </a:lnTo>
                  <a:lnTo>
                    <a:pt x="252" y="158"/>
                  </a:lnTo>
                  <a:lnTo>
                    <a:pt x="252" y="1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u="sng"/>
            </a:p>
          </p:txBody>
        </p:sp>
        <p:sp>
          <p:nvSpPr>
            <p:cNvPr id="16" name="Rectangle 50"/>
            <p:cNvSpPr>
              <a:spLocks noChangeArrowheads="1"/>
            </p:cNvSpPr>
            <p:nvPr/>
          </p:nvSpPr>
          <p:spPr bwMode="auto">
            <a:xfrm>
              <a:off x="1838325" y="1609725"/>
              <a:ext cx="234950" cy="1143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u="sng"/>
            </a:p>
          </p:txBody>
        </p:sp>
        <p:sp>
          <p:nvSpPr>
            <p:cNvPr id="17" name="Rectangle 51"/>
            <p:cNvSpPr>
              <a:spLocks noChangeArrowheads="1"/>
            </p:cNvSpPr>
            <p:nvPr/>
          </p:nvSpPr>
          <p:spPr bwMode="auto">
            <a:xfrm>
              <a:off x="1838325" y="1765300"/>
              <a:ext cx="234950" cy="508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u="sng"/>
            </a:p>
          </p:txBody>
        </p:sp>
        <p:sp>
          <p:nvSpPr>
            <p:cNvPr id="18" name="Freeform 52"/>
            <p:cNvSpPr>
              <a:spLocks/>
            </p:cNvSpPr>
            <p:nvPr/>
          </p:nvSpPr>
          <p:spPr bwMode="auto">
            <a:xfrm>
              <a:off x="1927225" y="911225"/>
              <a:ext cx="53975" cy="180975"/>
            </a:xfrm>
            <a:custGeom>
              <a:avLst/>
              <a:gdLst/>
              <a:ahLst/>
              <a:cxnLst>
                <a:cxn ang="0">
                  <a:pos x="34" y="112"/>
                </a:cxn>
                <a:cxn ang="0">
                  <a:pos x="4" y="11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34" y="112"/>
                </a:cxn>
              </a:cxnLst>
              <a:rect l="0" t="0" r="r" b="b"/>
              <a:pathLst>
                <a:path w="34" h="114">
                  <a:moveTo>
                    <a:pt x="34" y="112"/>
                  </a:moveTo>
                  <a:lnTo>
                    <a:pt x="4" y="11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34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u="sng"/>
            </a:p>
          </p:txBody>
        </p:sp>
        <p:sp>
          <p:nvSpPr>
            <p:cNvPr id="19" name="Freeform 53"/>
            <p:cNvSpPr>
              <a:spLocks/>
            </p:cNvSpPr>
            <p:nvPr/>
          </p:nvSpPr>
          <p:spPr bwMode="auto">
            <a:xfrm>
              <a:off x="1698625" y="962025"/>
              <a:ext cx="130175" cy="177800"/>
            </a:xfrm>
            <a:custGeom>
              <a:avLst/>
              <a:gdLst/>
              <a:ahLst/>
              <a:cxnLst>
                <a:cxn ang="0">
                  <a:pos x="58" y="112"/>
                </a:cxn>
                <a:cxn ang="0">
                  <a:pos x="0" y="14"/>
                </a:cxn>
                <a:cxn ang="0">
                  <a:pos x="26" y="0"/>
                </a:cxn>
                <a:cxn ang="0">
                  <a:pos x="82" y="98"/>
                </a:cxn>
                <a:cxn ang="0">
                  <a:pos x="58" y="112"/>
                </a:cxn>
              </a:cxnLst>
              <a:rect l="0" t="0" r="r" b="b"/>
              <a:pathLst>
                <a:path w="82" h="112">
                  <a:moveTo>
                    <a:pt x="58" y="112"/>
                  </a:moveTo>
                  <a:lnTo>
                    <a:pt x="0" y="14"/>
                  </a:lnTo>
                  <a:lnTo>
                    <a:pt x="26" y="0"/>
                  </a:lnTo>
                  <a:lnTo>
                    <a:pt x="82" y="98"/>
                  </a:lnTo>
                  <a:lnTo>
                    <a:pt x="58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u="sng"/>
            </a:p>
          </p:txBody>
        </p:sp>
        <p:sp>
          <p:nvSpPr>
            <p:cNvPr id="20" name="Freeform 54"/>
            <p:cNvSpPr>
              <a:spLocks/>
            </p:cNvSpPr>
            <p:nvPr/>
          </p:nvSpPr>
          <p:spPr bwMode="auto">
            <a:xfrm>
              <a:off x="1536700" y="1123950"/>
              <a:ext cx="180975" cy="1301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4" y="58"/>
                </a:cxn>
                <a:cxn ang="0">
                  <a:pos x="98" y="82"/>
                </a:cxn>
                <a:cxn ang="0">
                  <a:pos x="0" y="26"/>
                </a:cxn>
                <a:cxn ang="0">
                  <a:pos x="14" y="0"/>
                </a:cxn>
              </a:cxnLst>
              <a:rect l="0" t="0" r="r" b="b"/>
              <a:pathLst>
                <a:path w="114" h="82">
                  <a:moveTo>
                    <a:pt x="14" y="0"/>
                  </a:moveTo>
                  <a:lnTo>
                    <a:pt x="114" y="58"/>
                  </a:lnTo>
                  <a:lnTo>
                    <a:pt x="98" y="82"/>
                  </a:lnTo>
                  <a:lnTo>
                    <a:pt x="0" y="2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u="sng"/>
            </a:p>
          </p:txBody>
        </p:sp>
        <p:sp>
          <p:nvSpPr>
            <p:cNvPr id="21" name="Freeform 55"/>
            <p:cNvSpPr>
              <a:spLocks/>
            </p:cNvSpPr>
            <p:nvPr/>
          </p:nvSpPr>
          <p:spPr bwMode="auto">
            <a:xfrm>
              <a:off x="2190750" y="1123950"/>
              <a:ext cx="177800" cy="130175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0" y="58"/>
                </a:cxn>
                <a:cxn ang="0">
                  <a:pos x="14" y="82"/>
                </a:cxn>
                <a:cxn ang="0">
                  <a:pos x="112" y="26"/>
                </a:cxn>
                <a:cxn ang="0">
                  <a:pos x="98" y="0"/>
                </a:cxn>
              </a:cxnLst>
              <a:rect l="0" t="0" r="r" b="b"/>
              <a:pathLst>
                <a:path w="112" h="82">
                  <a:moveTo>
                    <a:pt x="98" y="0"/>
                  </a:moveTo>
                  <a:lnTo>
                    <a:pt x="0" y="58"/>
                  </a:lnTo>
                  <a:lnTo>
                    <a:pt x="14" y="82"/>
                  </a:lnTo>
                  <a:lnTo>
                    <a:pt x="112" y="26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u="sng"/>
            </a:p>
          </p:txBody>
        </p:sp>
        <p:sp>
          <p:nvSpPr>
            <p:cNvPr id="22" name="Freeform 56"/>
            <p:cNvSpPr>
              <a:spLocks/>
            </p:cNvSpPr>
            <p:nvPr/>
          </p:nvSpPr>
          <p:spPr bwMode="auto">
            <a:xfrm>
              <a:off x="2076450" y="962025"/>
              <a:ext cx="130175" cy="177800"/>
            </a:xfrm>
            <a:custGeom>
              <a:avLst/>
              <a:gdLst/>
              <a:ahLst/>
              <a:cxnLst>
                <a:cxn ang="0">
                  <a:pos x="26" y="112"/>
                </a:cxn>
                <a:cxn ang="0">
                  <a:pos x="0" y="98"/>
                </a:cxn>
                <a:cxn ang="0">
                  <a:pos x="58" y="0"/>
                </a:cxn>
                <a:cxn ang="0">
                  <a:pos x="82" y="14"/>
                </a:cxn>
                <a:cxn ang="0">
                  <a:pos x="26" y="112"/>
                </a:cxn>
              </a:cxnLst>
              <a:rect l="0" t="0" r="r" b="b"/>
              <a:pathLst>
                <a:path w="82" h="112">
                  <a:moveTo>
                    <a:pt x="26" y="112"/>
                  </a:moveTo>
                  <a:lnTo>
                    <a:pt x="0" y="98"/>
                  </a:lnTo>
                  <a:lnTo>
                    <a:pt x="58" y="0"/>
                  </a:lnTo>
                  <a:lnTo>
                    <a:pt x="82" y="1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u="sng"/>
            </a:p>
          </p:txBody>
        </p:sp>
      </p:grpSp>
      <p:sp>
        <p:nvSpPr>
          <p:cNvPr id="23" name="矩形 22"/>
          <p:cNvSpPr/>
          <p:nvPr/>
        </p:nvSpPr>
        <p:spPr>
          <a:xfrm>
            <a:off x="512912" y="1192230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3200" dirty="0" smtClean="0">
                <a:solidFill>
                  <a:schemeClr val="accent1"/>
                </a:solidFill>
                <a:ea typeface="微软雅黑" charset="0"/>
              </a:rPr>
              <a:t>后续工作</a:t>
            </a:r>
            <a:r>
              <a:rPr lang="en-US" altLang="zh-CN" sz="3200" dirty="0" smtClean="0">
                <a:solidFill>
                  <a:schemeClr val="accent1"/>
                </a:solidFill>
                <a:ea typeface="微软雅黑" charset="0"/>
              </a:rPr>
              <a:t>——</a:t>
            </a:r>
            <a:r>
              <a:rPr lang="zh-CN" altLang="en-US" sz="3200" dirty="0" smtClean="0">
                <a:solidFill>
                  <a:schemeClr val="accent1"/>
                </a:solidFill>
                <a:ea typeface="微软雅黑" charset="0"/>
              </a:rPr>
              <a:t>算法优化</a:t>
            </a:r>
            <a:endParaRPr lang="en-US" altLang="zh-CN" sz="3200" dirty="0" smtClean="0">
              <a:solidFill>
                <a:schemeClr val="accent1"/>
              </a:solidFill>
              <a:ea typeface="微软雅黑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3246" y="2264113"/>
            <a:ext cx="2082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defTabSz="609585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solidFill>
                  <a:schemeClr val="accent1"/>
                </a:solidFill>
                <a:ea typeface="微软雅黑" charset="0"/>
              </a:rPr>
              <a:t>增添数据</a:t>
            </a:r>
            <a:endParaRPr lang="zh-CN" altLang="en-US" sz="2800" dirty="0">
              <a:solidFill>
                <a:schemeClr val="accent1"/>
              </a:solidFill>
              <a:ea typeface="微软雅黑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835797"/>
              </p:ext>
            </p:extLst>
          </p:nvPr>
        </p:nvGraphicFramePr>
        <p:xfrm>
          <a:off x="2981573" y="1889797"/>
          <a:ext cx="9110435" cy="153987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18406"/>
                <a:gridCol w="1518406"/>
                <a:gridCol w="1518406"/>
                <a:gridCol w="1518406"/>
                <a:gridCol w="1246312"/>
                <a:gridCol w="1790499"/>
              </a:tblGrid>
              <a:tr h="43830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数据库名称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用户数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对象数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边数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包含时间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包含位置信息</a:t>
                      </a:r>
                      <a:endParaRPr lang="zh-CN" altLang="en-US" dirty="0"/>
                    </a:p>
                  </a:txBody>
                  <a:tcPr/>
                </a:tc>
              </a:tr>
              <a:tr h="55078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Yelp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123368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41958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804789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</a:t>
                      </a:r>
                      <a:endParaRPr lang="zh-CN" altLang="en-US" dirty="0"/>
                    </a:p>
                  </a:txBody>
                  <a:tcPr/>
                </a:tc>
              </a:tr>
              <a:tr h="550787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Gowalla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24236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51684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是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矩形 24"/>
          <p:cNvSpPr/>
          <p:nvPr/>
        </p:nvSpPr>
        <p:spPr>
          <a:xfrm>
            <a:off x="563246" y="3730056"/>
            <a:ext cx="3518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defTabSz="609585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solidFill>
                  <a:schemeClr val="accent1"/>
                </a:solidFill>
                <a:ea typeface="微软雅黑" charset="0"/>
              </a:rPr>
              <a:t>加入地理位置信息</a:t>
            </a:r>
            <a:endParaRPr lang="zh-CN" altLang="en-US" sz="2800" dirty="0">
              <a:solidFill>
                <a:schemeClr val="accent1"/>
              </a:solidFill>
              <a:ea typeface="微软雅黑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190295" y="4511424"/>
            <a:ext cx="2143622" cy="1843740"/>
            <a:chOff x="1469571" y="1404257"/>
            <a:chExt cx="8964386" cy="1803469"/>
          </a:xfrm>
        </p:grpSpPr>
        <p:sp>
          <p:nvSpPr>
            <p:cNvPr id="27" name="圆角矩形 26"/>
            <p:cNvSpPr/>
            <p:nvPr/>
          </p:nvSpPr>
          <p:spPr>
            <a:xfrm>
              <a:off x="1469571" y="1404257"/>
              <a:ext cx="8964386" cy="15022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2"/>
            <p:cNvSpPr txBox="1"/>
            <p:nvPr/>
          </p:nvSpPr>
          <p:spPr>
            <a:xfrm>
              <a:off x="1600200" y="1626472"/>
              <a:ext cx="8833757" cy="1581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2"/>
                  </a:solidFill>
                </a:rPr>
                <a:t>使用</a:t>
              </a:r>
              <a:r>
                <a:rPr lang="en-US" altLang="zh-CN" sz="2000" b="1" dirty="0" smtClean="0">
                  <a:solidFill>
                    <a:schemeClr val="bg2"/>
                  </a:solidFill>
                </a:rPr>
                <a:t>DBSCAN</a:t>
              </a:r>
              <a:r>
                <a:rPr lang="zh-CN" altLang="en-US" sz="2000" b="1" dirty="0" smtClean="0">
                  <a:solidFill>
                    <a:schemeClr val="bg2"/>
                  </a:solidFill>
                </a:rPr>
                <a:t>聚类算法求解用户可能的常驻</a:t>
              </a:r>
              <a:r>
                <a:rPr lang="zh-CN" altLang="en-US" sz="2000" b="1" dirty="0">
                  <a:solidFill>
                    <a:schemeClr val="bg2"/>
                  </a:solidFill>
                </a:rPr>
                <a:t>地址</a:t>
              </a:r>
            </a:p>
          </p:txBody>
        </p:sp>
      </p:grpSp>
      <p:cxnSp>
        <p:nvCxnSpPr>
          <p:cNvPr id="29" name="直接箭头连接符 28"/>
          <p:cNvCxnSpPr/>
          <p:nvPr/>
        </p:nvCxnSpPr>
        <p:spPr>
          <a:xfrm flipV="1">
            <a:off x="3425139" y="5279310"/>
            <a:ext cx="2021038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5"/>
          <p:cNvSpPr txBox="1"/>
          <p:nvPr/>
        </p:nvSpPr>
        <p:spPr>
          <a:xfrm>
            <a:off x="3333917" y="4726734"/>
            <a:ext cx="233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选择最优常驻地址</a:t>
            </a:r>
            <a:endParaRPr lang="zh-CN" altLang="en-US" dirty="0"/>
          </a:p>
        </p:txBody>
      </p:sp>
      <p:grpSp>
        <p:nvGrpSpPr>
          <p:cNvPr id="31" name="组合 30"/>
          <p:cNvGrpSpPr/>
          <p:nvPr/>
        </p:nvGrpSpPr>
        <p:grpSpPr>
          <a:xfrm>
            <a:off x="5537399" y="4571727"/>
            <a:ext cx="1999392" cy="1529867"/>
            <a:chOff x="1469571" y="1404257"/>
            <a:chExt cx="8964386" cy="1502229"/>
          </a:xfrm>
        </p:grpSpPr>
        <p:sp>
          <p:nvSpPr>
            <p:cNvPr id="32" name="圆角矩形 31"/>
            <p:cNvSpPr/>
            <p:nvPr/>
          </p:nvSpPr>
          <p:spPr>
            <a:xfrm>
              <a:off x="1469571" y="1404257"/>
              <a:ext cx="8964386" cy="15022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29"/>
            <p:cNvSpPr txBox="1"/>
            <p:nvPr/>
          </p:nvSpPr>
          <p:spPr>
            <a:xfrm>
              <a:off x="1600201" y="1751508"/>
              <a:ext cx="8833756" cy="695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2"/>
                  </a:solidFill>
                </a:rPr>
                <a:t>计算用户与产品的距离</a:t>
              </a:r>
              <a:endParaRPr lang="zh-CN" altLang="en-US" sz="2000" b="1" dirty="0">
                <a:solidFill>
                  <a:schemeClr val="bg2"/>
                </a:solidFill>
              </a:endParaRPr>
            </a:p>
          </p:txBody>
        </p:sp>
      </p:grpSp>
      <p:sp>
        <p:nvSpPr>
          <p:cNvPr id="34" name="文本框 31"/>
          <p:cNvSpPr txBox="1"/>
          <p:nvPr/>
        </p:nvSpPr>
        <p:spPr>
          <a:xfrm>
            <a:off x="7565926" y="4836504"/>
            <a:ext cx="233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对距离进行处理</a:t>
            </a:r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9452825" y="4571727"/>
            <a:ext cx="2143622" cy="1535773"/>
            <a:chOff x="1469571" y="1404257"/>
            <a:chExt cx="8964386" cy="1502229"/>
          </a:xfrm>
        </p:grpSpPr>
        <p:sp>
          <p:nvSpPr>
            <p:cNvPr id="36" name="圆角矩形 35"/>
            <p:cNvSpPr/>
            <p:nvPr/>
          </p:nvSpPr>
          <p:spPr>
            <a:xfrm>
              <a:off x="1469571" y="1404257"/>
              <a:ext cx="8964386" cy="15022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5"/>
            <p:cNvSpPr txBox="1"/>
            <p:nvPr/>
          </p:nvSpPr>
          <p:spPr>
            <a:xfrm>
              <a:off x="1600201" y="1750175"/>
              <a:ext cx="8833756" cy="692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2"/>
                  </a:solidFill>
                </a:rPr>
                <a:t>包含地理位置信息的推荐算法</a:t>
              </a:r>
              <a:endParaRPr lang="zh-CN" altLang="en-US" sz="2000" b="1" dirty="0">
                <a:solidFill>
                  <a:schemeClr val="bg2"/>
                </a:solidFill>
              </a:endParaRPr>
            </a:p>
          </p:txBody>
        </p:sp>
      </p:grpSp>
      <p:cxnSp>
        <p:nvCxnSpPr>
          <p:cNvPr id="38" name="直接箭头连接符 37"/>
          <p:cNvCxnSpPr/>
          <p:nvPr/>
        </p:nvCxnSpPr>
        <p:spPr>
          <a:xfrm>
            <a:off x="7634210" y="5279310"/>
            <a:ext cx="164041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虚尾箭头 38"/>
          <p:cNvSpPr/>
          <p:nvPr/>
        </p:nvSpPr>
        <p:spPr>
          <a:xfrm rot="5400000">
            <a:off x="1494591" y="2945141"/>
            <a:ext cx="718145" cy="498216"/>
          </a:xfrm>
          <a:prstGeom prst="stripedRightArrow">
            <a:avLst>
              <a:gd name="adj1" fmla="val 50000"/>
              <a:gd name="adj2" fmla="val 522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20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0" grpId="0"/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创新</a:t>
            </a:r>
            <a:r>
              <a:rPr kumimoji="1" lang="zh-CN" altLang="en-US" dirty="0" smtClean="0"/>
              <a:t>点分析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835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创新点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1062939" y="1663209"/>
            <a:ext cx="2537427" cy="4475019"/>
            <a:chOff x="815372" y="1454727"/>
            <a:chExt cx="2537427" cy="4475019"/>
          </a:xfrm>
        </p:grpSpPr>
        <p:grpSp>
          <p:nvGrpSpPr>
            <p:cNvPr id="6" name="组 5"/>
            <p:cNvGrpSpPr/>
            <p:nvPr/>
          </p:nvGrpSpPr>
          <p:grpSpPr>
            <a:xfrm>
              <a:off x="815372" y="1454727"/>
              <a:ext cx="2537427" cy="4475019"/>
              <a:chOff x="815371" y="1454727"/>
              <a:chExt cx="2537427" cy="4475019"/>
            </a:xfrm>
          </p:grpSpPr>
          <p:sp>
            <p:nvSpPr>
              <p:cNvPr id="24" name="手动输入 23"/>
              <p:cNvSpPr/>
              <p:nvPr/>
            </p:nvSpPr>
            <p:spPr>
              <a:xfrm flipH="1">
                <a:off x="815371" y="1454727"/>
                <a:ext cx="2537427" cy="4475019"/>
              </a:xfrm>
              <a:prstGeom prst="flowChartManualInpu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023829" y="1844308"/>
                <a:ext cx="132279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8000" dirty="0" smtClean="0">
                    <a:solidFill>
                      <a:schemeClr val="bg1"/>
                    </a:solidFill>
                    <a:ea typeface="Microsoft YaHei" charset="0"/>
                    <a:cs typeface="Microsoft YaHei" charset="0"/>
                  </a:rPr>
                  <a:t>01</a:t>
                </a:r>
                <a:endParaRPr kumimoji="1" lang="zh-CN" altLang="en-US" sz="8000" dirty="0">
                  <a:solidFill>
                    <a:schemeClr val="bg1"/>
                  </a:solidFill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23" name="手动输入 22"/>
            <p:cNvSpPr/>
            <p:nvPr/>
          </p:nvSpPr>
          <p:spPr>
            <a:xfrm>
              <a:off x="815372" y="2757054"/>
              <a:ext cx="2537427" cy="3172691"/>
            </a:xfrm>
            <a:prstGeom prst="flowChartManualInpu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文本框 8"/>
            <p:cNvSpPr txBox="1"/>
            <p:nvPr/>
          </p:nvSpPr>
          <p:spPr>
            <a:xfrm>
              <a:off x="938640" y="3528983"/>
              <a:ext cx="2244436" cy="185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585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微软雅黑" charset="0"/>
                </a:rPr>
                <a:t>提出基于商品流行度的动态分析方法，并利用时序网络预测在线系统商品未来流行趋势。</a:t>
              </a:r>
            </a:p>
          </p:txBody>
        </p:sp>
      </p:grpSp>
      <p:grpSp>
        <p:nvGrpSpPr>
          <p:cNvPr id="46" name="组 45"/>
          <p:cNvGrpSpPr/>
          <p:nvPr/>
        </p:nvGrpSpPr>
        <p:grpSpPr>
          <a:xfrm>
            <a:off x="5042995" y="1663211"/>
            <a:ext cx="2537427" cy="4475019"/>
            <a:chOff x="815372" y="1454727"/>
            <a:chExt cx="2537427" cy="4475019"/>
          </a:xfrm>
        </p:grpSpPr>
        <p:grpSp>
          <p:nvGrpSpPr>
            <p:cNvPr id="47" name="组 46"/>
            <p:cNvGrpSpPr/>
            <p:nvPr/>
          </p:nvGrpSpPr>
          <p:grpSpPr>
            <a:xfrm>
              <a:off x="815372" y="1454727"/>
              <a:ext cx="2537427" cy="4475019"/>
              <a:chOff x="815371" y="1454727"/>
              <a:chExt cx="2537427" cy="4475019"/>
            </a:xfrm>
          </p:grpSpPr>
          <p:sp>
            <p:nvSpPr>
              <p:cNvPr id="52" name="手动输入 51"/>
              <p:cNvSpPr/>
              <p:nvPr/>
            </p:nvSpPr>
            <p:spPr>
              <a:xfrm flipH="1">
                <a:off x="815371" y="1454727"/>
                <a:ext cx="2537427" cy="4475019"/>
              </a:xfrm>
              <a:prstGeom prst="flowChartManualInpu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023829" y="1844308"/>
                <a:ext cx="132279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8000" dirty="0" smtClean="0">
                    <a:solidFill>
                      <a:schemeClr val="bg1"/>
                    </a:solidFill>
                    <a:ea typeface="Microsoft YaHei" charset="0"/>
                    <a:cs typeface="Microsoft YaHei" charset="0"/>
                  </a:rPr>
                  <a:t>02</a:t>
                </a:r>
                <a:endParaRPr kumimoji="1" lang="zh-CN" altLang="en-US" sz="8000" dirty="0">
                  <a:solidFill>
                    <a:schemeClr val="bg1"/>
                  </a:solidFill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48" name="手动输入 47"/>
            <p:cNvSpPr/>
            <p:nvPr/>
          </p:nvSpPr>
          <p:spPr>
            <a:xfrm>
              <a:off x="815372" y="2757054"/>
              <a:ext cx="2537427" cy="3172691"/>
            </a:xfrm>
            <a:prstGeom prst="flowChartManualInpu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8844822" y="1663213"/>
            <a:ext cx="2537427" cy="4475019"/>
            <a:chOff x="815372" y="1454727"/>
            <a:chExt cx="2537427" cy="4475019"/>
          </a:xfrm>
        </p:grpSpPr>
        <p:grpSp>
          <p:nvGrpSpPr>
            <p:cNvPr id="55" name="组 54"/>
            <p:cNvGrpSpPr/>
            <p:nvPr/>
          </p:nvGrpSpPr>
          <p:grpSpPr>
            <a:xfrm>
              <a:off x="815372" y="1454727"/>
              <a:ext cx="2537427" cy="4475019"/>
              <a:chOff x="815371" y="1454727"/>
              <a:chExt cx="2537427" cy="4475019"/>
            </a:xfrm>
          </p:grpSpPr>
          <p:sp>
            <p:nvSpPr>
              <p:cNvPr id="60" name="手动输入 59"/>
              <p:cNvSpPr/>
              <p:nvPr/>
            </p:nvSpPr>
            <p:spPr>
              <a:xfrm flipH="1">
                <a:off x="815371" y="1454727"/>
                <a:ext cx="2537427" cy="4475019"/>
              </a:xfrm>
              <a:prstGeom prst="flowChartManualInpu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1023829" y="1844308"/>
                <a:ext cx="132279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8000" dirty="0" smtClean="0">
                    <a:solidFill>
                      <a:schemeClr val="bg1"/>
                    </a:solidFill>
                    <a:ea typeface="Microsoft YaHei" charset="0"/>
                    <a:cs typeface="Microsoft YaHei" charset="0"/>
                  </a:rPr>
                  <a:t>03</a:t>
                </a:r>
                <a:endParaRPr kumimoji="1" lang="zh-CN" altLang="en-US" sz="8000" dirty="0">
                  <a:solidFill>
                    <a:schemeClr val="bg1"/>
                  </a:solidFill>
                  <a:ea typeface="Microsoft YaHei" charset="0"/>
                  <a:cs typeface="Microsoft YaHei" charset="0"/>
                </a:endParaRPr>
              </a:p>
            </p:txBody>
          </p:sp>
        </p:grpSp>
        <p:sp>
          <p:nvSpPr>
            <p:cNvPr id="56" name="手动输入 55"/>
            <p:cNvSpPr/>
            <p:nvPr/>
          </p:nvSpPr>
          <p:spPr>
            <a:xfrm>
              <a:off x="815372" y="2757054"/>
              <a:ext cx="2537427" cy="3172691"/>
            </a:xfrm>
            <a:prstGeom prst="flowChartManualInpu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9" name="文本框 8"/>
          <p:cNvSpPr txBox="1"/>
          <p:nvPr/>
        </p:nvSpPr>
        <p:spPr>
          <a:xfrm>
            <a:off x="5173813" y="3730830"/>
            <a:ext cx="2244436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提出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基于用户行为的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动态分析方法，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并根据用户行为分析判断用户活跃度，从而判断用户在系统中的所占权重。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40" name="文本框 8"/>
          <p:cNvSpPr txBox="1"/>
          <p:nvPr/>
        </p:nvSpPr>
        <p:spPr>
          <a:xfrm>
            <a:off x="8991317" y="3730830"/>
            <a:ext cx="2244436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提出基于用户偏好的个性化推荐算法，加入个性化因子和度信息参数，同时加入位置信息，使推荐算法更高效。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06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研究</a:t>
            </a:r>
            <a:r>
              <a:rPr kumimoji="1" lang="zh-CN" altLang="en-US" dirty="0" smtClean="0"/>
              <a:t>背景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046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/>
              <a:t>研究计划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015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下一步</a:t>
            </a:r>
            <a:r>
              <a:rPr kumimoji="1" lang="zh-CN" altLang="en-US" dirty="0" smtClean="0"/>
              <a:t>计划</a:t>
            </a:r>
            <a:endParaRPr kumimoji="1" lang="zh-CN" altLang="en-US" dirty="0"/>
          </a:p>
        </p:txBody>
      </p:sp>
      <p:graphicFrame>
        <p:nvGraphicFramePr>
          <p:cNvPr id="54" name="表格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519834"/>
              </p:ext>
            </p:extLst>
          </p:nvPr>
        </p:nvGraphicFramePr>
        <p:xfrm>
          <a:off x="685800" y="1174532"/>
          <a:ext cx="10701588" cy="4156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1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20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21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22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23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24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25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26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27"/>
                    </a:ext>
                  </a:extLst>
                </a:gridCol>
                <a:gridCol w="339550">
                  <a:extLst>
                    <a:ext uri="{9D8B030D-6E8A-4147-A177-3AD203B41FA5}">
                      <a16:colId xmlns="" xmlns:a16="http://schemas.microsoft.com/office/drawing/2014/main" val="20028"/>
                    </a:ext>
                  </a:extLst>
                </a:gridCol>
              </a:tblGrid>
              <a:tr h="152400">
                <a:tc rowSpan="2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8E7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MONTH</a:t>
                      </a:r>
                      <a:r>
                        <a:rPr lang="zh-CN" alt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6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MONTH</a:t>
                      </a:r>
                      <a:r>
                        <a:rPr lang="zh-CN" alt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7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MONTH</a:t>
                      </a:r>
                      <a:r>
                        <a:rPr lang="zh-CN" alt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8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MONTH</a:t>
                      </a:r>
                      <a:r>
                        <a:rPr lang="zh-CN" altLang="en-US" sz="1600" b="1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9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b="1" kern="1200" dirty="0" smtClean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MONTH</a:t>
                      </a:r>
                      <a:r>
                        <a:rPr lang="zh-CN" altLang="en-US" sz="1600" b="1" kern="12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1" kern="12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600" b="1" kern="1200" dirty="0" smtClean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zh-CN" altLang="en-US" sz="16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b="1" kern="1200" dirty="0" smtClean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MONTH</a:t>
                      </a:r>
                      <a:r>
                        <a:rPr lang="zh-CN" altLang="en-US" sz="1600" b="1" kern="12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1" kern="12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1600" b="1" kern="1200" dirty="0" smtClean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zh-CN" altLang="en-US" sz="16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b="1" kern="1200" dirty="0" smtClean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MONTH</a:t>
                      </a:r>
                      <a:r>
                        <a:rPr lang="zh-CN" altLang="en-US" sz="1600" b="1" kern="12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1" kern="12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CN" altLang="en-US" sz="1600" b="1" kern="1200" dirty="0" smtClean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zh-CN" altLang="en-US" sz="16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2740"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2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3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4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669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solidFill>
                            <a:srgbClr val="FFFFFF"/>
                          </a:solidFill>
                        </a:rPr>
                        <a:t>用户行为分析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669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User score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69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ranking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669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solidFill>
                            <a:srgbClr val="FFFFFF"/>
                          </a:solidFill>
                        </a:rPr>
                        <a:t>个性化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69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FFFFFF"/>
                          </a:solidFill>
                        </a:rPr>
                        <a:t>location</a:t>
                      </a:r>
                      <a:endParaRPr lang="zh-CN" altLang="en-US" sz="16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9" name="矩形 68"/>
          <p:cNvSpPr/>
          <p:nvPr/>
        </p:nvSpPr>
        <p:spPr>
          <a:xfrm>
            <a:off x="1992445" y="2563801"/>
            <a:ext cx="2541455" cy="2428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dirty="0">
              <a:solidFill>
                <a:schemeClr val="bg1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4646302" y="3158063"/>
            <a:ext cx="2935598" cy="30903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>
              <a:solidFill>
                <a:schemeClr val="bg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378264" y="3787663"/>
            <a:ext cx="4009124" cy="27447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>
              <a:solidFill>
                <a:schemeClr val="bg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3349005" y="4401801"/>
            <a:ext cx="4029259" cy="27447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>
              <a:solidFill>
                <a:schemeClr val="bg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6712899" y="4938323"/>
            <a:ext cx="4674489" cy="27447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79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55225" y="2055077"/>
            <a:ext cx="28568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b="1" dirty="0" smtClean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THANKS</a:t>
            </a:r>
            <a:endParaRPr kumimoji="1" lang="zh-CN" altLang="en-US" sz="4800" b="1" dirty="0">
              <a:solidFill>
                <a:schemeClr val="accen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62194" y="205507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4800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感谢聆听</a:t>
            </a:r>
            <a:endParaRPr kumimoji="1" lang="zh-CN" altLang="en-US" sz="4800" b="1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8" name="文本框 10"/>
          <p:cNvSpPr txBox="1"/>
          <p:nvPr/>
        </p:nvSpPr>
        <p:spPr>
          <a:xfrm>
            <a:off x="1516101" y="5395483"/>
            <a:ext cx="3294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285750" indent="-285750">
              <a:buFont typeface="Wingdings" charset="2"/>
              <a:buChar char="l"/>
              <a:defRPr kumimoji="1" sz="2000" b="1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zh-CN" altLang="en-US" dirty="0"/>
              <a:t>专业：计算机科学与技术</a:t>
            </a:r>
          </a:p>
        </p:txBody>
      </p:sp>
      <p:sp>
        <p:nvSpPr>
          <p:cNvPr id="9" name="文本框 15"/>
          <p:cNvSpPr txBox="1"/>
          <p:nvPr/>
        </p:nvSpPr>
        <p:spPr>
          <a:xfrm>
            <a:off x="5202019" y="5395483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zh-CN" altLang="en-US" sz="2000" b="1" dirty="0" smtClean="0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报告人：沈婧</a:t>
            </a:r>
            <a:endParaRPr kumimoji="1" lang="zh-CN" altLang="en-US" sz="2000" b="1" dirty="0">
              <a:solidFill>
                <a:schemeClr val="accent1">
                  <a:lumMod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文本框 16"/>
          <p:cNvSpPr txBox="1"/>
          <p:nvPr/>
        </p:nvSpPr>
        <p:spPr>
          <a:xfrm>
            <a:off x="8057211" y="5395483"/>
            <a:ext cx="3294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285750" indent="-285750">
              <a:buFont typeface="Wingdings" charset="2"/>
              <a:buChar char="l"/>
              <a:defRPr kumimoji="1" sz="2000" b="1">
                <a:solidFill>
                  <a:schemeClr val="accent1">
                    <a:lumMod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zh-CN" altLang="en-US" dirty="0"/>
              <a:t>指导老师</a:t>
            </a:r>
            <a:r>
              <a:rPr lang="zh-CN" altLang="en-US" dirty="0" smtClean="0"/>
              <a:t>：陈国良、廖好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447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01-1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研究背景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0" y="1177637"/>
            <a:ext cx="12192000" cy="3144981"/>
            <a:chOff x="0" y="1177637"/>
            <a:chExt cx="12192000" cy="2550785"/>
          </a:xfrm>
          <a:solidFill>
            <a:schemeClr val="accent1"/>
          </a:solidFill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2" t="5000" r="5341" b="56342"/>
            <a:stretch/>
          </p:blipFill>
          <p:spPr>
            <a:xfrm>
              <a:off x="0" y="1177637"/>
              <a:ext cx="12192000" cy="2550784"/>
            </a:xfrm>
            <a:prstGeom prst="rect">
              <a:avLst/>
            </a:prstGeom>
            <a:grpFill/>
          </p:spPr>
        </p:pic>
        <p:sp>
          <p:nvSpPr>
            <p:cNvPr id="25" name="矩形 24"/>
            <p:cNvSpPr/>
            <p:nvPr/>
          </p:nvSpPr>
          <p:spPr>
            <a:xfrm>
              <a:off x="0" y="1177638"/>
              <a:ext cx="12192000" cy="25507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2192977" y="140899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3200" dirty="0" smtClean="0">
                <a:solidFill>
                  <a:schemeClr val="bg1"/>
                </a:solidFill>
                <a:ea typeface="微软雅黑" charset="0"/>
              </a:rPr>
              <a:t>复杂信息</a:t>
            </a:r>
            <a:endParaRPr lang="zh-CN" altLang="en-US" sz="3200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52167" y="328138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3200" dirty="0" smtClean="0">
                <a:solidFill>
                  <a:schemeClr val="bg1"/>
                </a:solidFill>
                <a:ea typeface="微软雅黑" charset="0"/>
              </a:rPr>
              <a:t>信息挖掘</a:t>
            </a:r>
            <a:endParaRPr lang="zh-CN" altLang="en-US" sz="3200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8" name="虚尾箭头 7"/>
          <p:cNvSpPr/>
          <p:nvPr/>
        </p:nvSpPr>
        <p:spPr>
          <a:xfrm rot="5400000">
            <a:off x="2600480" y="2293777"/>
            <a:ext cx="929514" cy="662568"/>
          </a:xfrm>
          <a:prstGeom prst="strip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733952" y="5296424"/>
            <a:ext cx="66831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b="1" dirty="0">
                <a:solidFill>
                  <a:schemeClr val="accent1"/>
                </a:solidFill>
              </a:rPr>
              <a:t>如何从海量信息中甄别出有价值的</a:t>
            </a:r>
            <a:r>
              <a:rPr lang="zh-CN" altLang="zh-CN" sz="2800" b="1" dirty="0" smtClean="0">
                <a:solidFill>
                  <a:schemeClr val="accent1"/>
                </a:solidFill>
              </a:rPr>
              <a:t>信息</a:t>
            </a:r>
            <a:r>
              <a:rPr lang="en-US" altLang="zh-CN" sz="2800" b="1" dirty="0" smtClean="0">
                <a:solidFill>
                  <a:schemeClr val="accent1"/>
                </a:solidFill>
              </a:rPr>
              <a:t> </a:t>
            </a:r>
            <a:endParaRPr lang="zh-CN" altLang="en-US" sz="4800" dirty="0">
              <a:solidFill>
                <a:schemeClr val="accent1"/>
              </a:solidFill>
            </a:endParaRPr>
          </a:p>
        </p:txBody>
      </p:sp>
      <p:pic>
        <p:nvPicPr>
          <p:cNvPr id="10242" name="Picture 2" descr="C:\Users\len\Desktop\e95fb971a55c0f102aade778705f406c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186" y="1177638"/>
            <a:ext cx="4766781" cy="314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9212625" y="5004036"/>
            <a:ext cx="103425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6600" b="1" dirty="0">
                <a:solidFill>
                  <a:srgbClr val="41AAD7"/>
                </a:solidFill>
              </a:rPr>
              <a:t>？</a:t>
            </a:r>
            <a:endParaRPr lang="zh-CN" altLang="en-US" sz="6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3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01-2</a:t>
            </a:r>
            <a:r>
              <a:rPr kumimoji="1" lang="zh-CN" altLang="en-US" dirty="0" smtClean="0"/>
              <a:t> 研究</a:t>
            </a:r>
            <a:r>
              <a:rPr kumimoji="1" lang="zh-CN" altLang="en-US" dirty="0"/>
              <a:t>意义</a:t>
            </a:r>
          </a:p>
        </p:txBody>
      </p:sp>
      <p:cxnSp>
        <p:nvCxnSpPr>
          <p:cNvPr id="5" name="直线连接符 4"/>
          <p:cNvCxnSpPr/>
          <p:nvPr/>
        </p:nvCxnSpPr>
        <p:spPr>
          <a:xfrm>
            <a:off x="6096000" y="1009009"/>
            <a:ext cx="0" cy="4627418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1006660" y="3171249"/>
            <a:ext cx="46987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3200" dirty="0" smtClean="0">
                <a:solidFill>
                  <a:schemeClr val="accent1"/>
                </a:solidFill>
                <a:ea typeface="微软雅黑" charset="0"/>
              </a:rPr>
              <a:t>在线系统中动态行为分析</a:t>
            </a:r>
            <a:endParaRPr lang="zh-CN" altLang="en-US" sz="3200" dirty="0">
              <a:solidFill>
                <a:schemeClr val="accent1"/>
              </a:solidFill>
              <a:ea typeface="微软雅黑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406357" y="3756024"/>
            <a:ext cx="402084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电影、音乐、新闻等在线对象的流行度是在线系统中非常重要的一部分。而在线用户作为在线系统中的行为主导更是扮演着非常重要的角色。分析在线行为可以预测未来的趋势，帮助一些类似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Netflix, 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Youtube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, Facebook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等在线系统 优化一些在线服务策略。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2620596" y="1750500"/>
            <a:ext cx="1452639" cy="1295127"/>
          </a:xfrm>
          <a:prstGeom prst="cloud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预测</a:t>
            </a:r>
          </a:p>
        </p:txBody>
      </p:sp>
      <p:pic>
        <p:nvPicPr>
          <p:cNvPr id="1028" name="Picture 4" descr="C:\Users\len\Desktop\F1.medi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197" y="726171"/>
            <a:ext cx="4305285" cy="547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35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01-2</a:t>
            </a:r>
            <a:r>
              <a:rPr kumimoji="1" lang="zh-CN" altLang="en-US" dirty="0" smtClean="0"/>
              <a:t> 研究</a:t>
            </a:r>
            <a:r>
              <a:rPr kumimoji="1" lang="zh-CN" altLang="en-US" dirty="0"/>
              <a:t>意义</a:t>
            </a:r>
          </a:p>
        </p:txBody>
      </p:sp>
      <p:cxnSp>
        <p:nvCxnSpPr>
          <p:cNvPr id="5" name="直线连接符 4"/>
          <p:cNvCxnSpPr/>
          <p:nvPr/>
        </p:nvCxnSpPr>
        <p:spPr>
          <a:xfrm>
            <a:off x="6096000" y="1009009"/>
            <a:ext cx="0" cy="4627418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1006660" y="3171249"/>
            <a:ext cx="46987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3200" dirty="0" smtClean="0">
                <a:solidFill>
                  <a:schemeClr val="accent1"/>
                </a:solidFill>
                <a:ea typeface="微软雅黑" charset="0"/>
              </a:rPr>
              <a:t>在线系统中动态行为分析</a:t>
            </a:r>
            <a:endParaRPr lang="zh-CN" altLang="en-US" sz="3200" dirty="0">
              <a:solidFill>
                <a:schemeClr val="accent1"/>
              </a:solidFill>
              <a:ea typeface="微软雅黑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6839064" y="3756024"/>
            <a:ext cx="402084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数字革命给我们带来了信息过载的问题，对于单一对象我们有太多的信息需要处理，近年来，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Amazon.com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eBay.com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等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电子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商务平台的信息过滤形式和推荐服务快速发展。精确有效的推荐算法可以帮助我们分析用户的潜在消费趋势。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458088" y="3171249"/>
            <a:ext cx="46987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/>
            <a:r>
              <a:rPr lang="zh-CN" altLang="en-US" sz="3200" dirty="0" smtClean="0">
                <a:solidFill>
                  <a:schemeClr val="accent2"/>
                </a:solidFill>
                <a:ea typeface="微软雅黑" charset="0"/>
              </a:rPr>
              <a:t>基于网络科学的推荐系统</a:t>
            </a:r>
            <a:endParaRPr lang="zh-CN" altLang="en-US" sz="3200" dirty="0">
              <a:solidFill>
                <a:schemeClr val="accent2"/>
              </a:solidFill>
              <a:ea typeface="微软雅黑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406357" y="3756024"/>
            <a:ext cx="402084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电影、音乐、新闻等在线对象的流行度是在线系统中非常重要的一部分。而在线用户作为在线系统中的行为主导更是扮演着非常重要的角色。分析在线行为可以预测未来的趋势，帮助一些类似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Netflix, 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Youtube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, Facebook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等在线系统 优化一些在线服务策略。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云形 5"/>
          <p:cNvSpPr/>
          <p:nvPr/>
        </p:nvSpPr>
        <p:spPr>
          <a:xfrm>
            <a:off x="2620596" y="1750500"/>
            <a:ext cx="1452639" cy="1295127"/>
          </a:xfrm>
          <a:prstGeom prst="cloud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预测</a:t>
            </a:r>
          </a:p>
        </p:txBody>
      </p:sp>
      <p:sp>
        <p:nvSpPr>
          <p:cNvPr id="43" name="云形 42"/>
          <p:cNvSpPr/>
          <p:nvPr/>
        </p:nvSpPr>
        <p:spPr>
          <a:xfrm>
            <a:off x="8123166" y="1750500"/>
            <a:ext cx="1452639" cy="1295127"/>
          </a:xfrm>
          <a:prstGeom prst="cloud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推荐</a:t>
            </a:r>
          </a:p>
        </p:txBody>
      </p:sp>
    </p:spTree>
    <p:extLst>
      <p:ext uri="{BB962C8B-B14F-4D97-AF65-F5344CB8AC3E}">
        <p14:creationId xmlns:p14="http://schemas.microsoft.com/office/powerpoint/2010/main" val="3725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01-3 </a:t>
            </a:r>
            <a:r>
              <a:rPr kumimoji="1" lang="zh-CN" altLang="en-US" dirty="0" smtClean="0"/>
              <a:t>研究现状</a:t>
            </a:r>
            <a:endParaRPr kumimoji="1" lang="zh-CN" altLang="en-US" dirty="0"/>
          </a:p>
        </p:txBody>
      </p:sp>
      <p:sp>
        <p:nvSpPr>
          <p:cNvPr id="52" name="手杖形箭头 51"/>
          <p:cNvSpPr/>
          <p:nvPr/>
        </p:nvSpPr>
        <p:spPr>
          <a:xfrm rot="16200000">
            <a:off x="5116286" y="-3584374"/>
            <a:ext cx="2458194" cy="11693239"/>
          </a:xfrm>
          <a:prstGeom prst="uturnArrow">
            <a:avLst>
              <a:gd name="adj1" fmla="val 7901"/>
              <a:gd name="adj2" fmla="val 7432"/>
              <a:gd name="adj3" fmla="val 18974"/>
              <a:gd name="adj4" fmla="val 41560"/>
              <a:gd name="adj5" fmla="val 1984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56" name="文本框 8"/>
          <p:cNvSpPr txBox="1"/>
          <p:nvPr/>
        </p:nvSpPr>
        <p:spPr>
          <a:xfrm>
            <a:off x="2853557" y="1033148"/>
            <a:ext cx="697627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zh-CN" altLang="en-US" sz="2000" b="1" dirty="0" smtClean="0">
                <a:solidFill>
                  <a:schemeClr val="accent1"/>
                </a:solidFill>
                <a:ea typeface="Microsoft YaHei" charset="0"/>
                <a:cs typeface="Microsoft YaHei" charset="0"/>
              </a:rPr>
              <a:t>预测</a:t>
            </a:r>
            <a:endParaRPr kumimoji="1" lang="zh-CN" altLang="en-US" sz="2000" b="1" dirty="0">
              <a:solidFill>
                <a:schemeClr val="accent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82" name="文本框 8"/>
          <p:cNvSpPr txBox="1"/>
          <p:nvPr/>
        </p:nvSpPr>
        <p:spPr>
          <a:xfrm>
            <a:off x="1406489" y="1583597"/>
            <a:ext cx="9490742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Borghol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 et al.(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2012,KDD)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提出在线视频的流行度线性符合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PA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中富者越富的现象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7" name="手杖形箭头 106"/>
          <p:cNvSpPr/>
          <p:nvPr/>
        </p:nvSpPr>
        <p:spPr>
          <a:xfrm rot="16200000">
            <a:off x="5116283" y="-864925"/>
            <a:ext cx="2458194" cy="11693239"/>
          </a:xfrm>
          <a:prstGeom prst="uturnArrow">
            <a:avLst>
              <a:gd name="adj1" fmla="val 7901"/>
              <a:gd name="adj2" fmla="val 7432"/>
              <a:gd name="adj3" fmla="val 18974"/>
              <a:gd name="adj4" fmla="val 41560"/>
              <a:gd name="adj5" fmla="val 19846"/>
            </a:avLst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" dirty="0">
              <a:solidFill>
                <a:schemeClr val="accent2"/>
              </a:solidFill>
            </a:endParaRPr>
          </a:p>
        </p:txBody>
      </p:sp>
      <p:sp>
        <p:nvSpPr>
          <p:cNvPr id="108" name="文本框 8"/>
          <p:cNvSpPr txBox="1"/>
          <p:nvPr/>
        </p:nvSpPr>
        <p:spPr>
          <a:xfrm>
            <a:off x="2853554" y="3752597"/>
            <a:ext cx="697627" cy="40011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 anchor="ctr">
            <a:spAutoFit/>
          </a:bodyPr>
          <a:lstStyle/>
          <a:p>
            <a:r>
              <a:rPr kumimoji="1" lang="zh-CN" altLang="en-US" sz="2000" b="1" dirty="0" smtClean="0">
                <a:solidFill>
                  <a:schemeClr val="accent2"/>
                </a:solidFill>
                <a:ea typeface="Microsoft YaHei" charset="0"/>
                <a:cs typeface="Microsoft YaHei" charset="0"/>
              </a:rPr>
              <a:t>推荐</a:t>
            </a:r>
            <a:endParaRPr kumimoji="1" lang="zh-CN" altLang="en-US" sz="2000" b="1" dirty="0">
              <a:solidFill>
                <a:schemeClr val="accent2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117" name="文本框 8"/>
          <p:cNvSpPr txBox="1"/>
          <p:nvPr/>
        </p:nvSpPr>
        <p:spPr>
          <a:xfrm>
            <a:off x="1212967" y="4302089"/>
            <a:ext cx="987778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 </a:t>
            </a:r>
            <a:r>
              <a:rPr lang="it-IT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Hosseini, et al.(2017,KDD)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提出</a:t>
            </a:r>
            <a:r>
              <a:rPr lang="it-IT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RPF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框架，概括了传统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PF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方法利用泊松过程建模的隐式反馈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18" name="文本框 8"/>
          <p:cNvSpPr txBox="1"/>
          <p:nvPr/>
        </p:nvSpPr>
        <p:spPr>
          <a:xfrm>
            <a:off x="1211442" y="4923495"/>
            <a:ext cx="10980558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914400">
              <a:lnSpc>
                <a:spcPct val="13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r>
              <a:rPr lang="en-US" altLang="zh-CN" sz="1800" dirty="0" err="1"/>
              <a:t>Vidmer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Alexandre</a:t>
            </a:r>
            <a:r>
              <a:rPr lang="en-US" altLang="zh-CN" sz="1800" dirty="0"/>
              <a:t>, and </a:t>
            </a:r>
            <a:r>
              <a:rPr lang="en-US" altLang="zh-CN" sz="1800" dirty="0" err="1"/>
              <a:t>Matúš</a:t>
            </a:r>
            <a:r>
              <a:rPr lang="en-US" altLang="zh-CN" sz="1800" dirty="0"/>
              <a:t> </a:t>
            </a:r>
            <a:r>
              <a:rPr lang="en-US" altLang="zh-CN" sz="1800" dirty="0" err="1"/>
              <a:t>Medo</a:t>
            </a:r>
            <a:r>
              <a:rPr lang="en-US" altLang="zh-CN" sz="1800" dirty="0"/>
              <a:t>.(</a:t>
            </a:r>
            <a:r>
              <a:rPr lang="en-US" altLang="zh-CN" sz="1800" dirty="0" smtClean="0"/>
              <a:t>2016,EPL) </a:t>
            </a:r>
            <a:r>
              <a:rPr lang="zh-CN" altLang="en-US" sz="1800" dirty="0"/>
              <a:t>提出考虑网络结构的时间信息，提高推荐算法的时效性。</a:t>
            </a:r>
            <a:endParaRPr lang="en-US" altLang="zh-CN" sz="1800" dirty="0"/>
          </a:p>
        </p:txBody>
      </p:sp>
      <p:sp>
        <p:nvSpPr>
          <p:cNvPr id="119" name="文本框 8"/>
          <p:cNvSpPr txBox="1"/>
          <p:nvPr/>
        </p:nvSpPr>
        <p:spPr>
          <a:xfrm>
            <a:off x="1212967" y="5540619"/>
            <a:ext cx="5958235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Bao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 J, et al.(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2015,AIP)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提出基于位置网络的推荐算法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" name="文本框 8"/>
          <p:cNvSpPr txBox="1"/>
          <p:nvPr/>
        </p:nvSpPr>
        <p:spPr>
          <a:xfrm>
            <a:off x="1406489" y="2239292"/>
            <a:ext cx="1070203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914400">
              <a:lnSpc>
                <a:spcPct val="13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r>
              <a:rPr lang="en-US" altLang="zh-CN" sz="1800" dirty="0" err="1"/>
              <a:t>Clauset</a:t>
            </a:r>
            <a:r>
              <a:rPr lang="en-US" altLang="zh-CN" sz="1800" dirty="0"/>
              <a:t>, </a:t>
            </a:r>
            <a:r>
              <a:rPr lang="en-US" altLang="zh-CN" sz="1800" dirty="0" smtClean="0"/>
              <a:t>A et al.(2017</a:t>
            </a:r>
            <a:r>
              <a:rPr lang="en-US" altLang="zh-CN" sz="1800" dirty="0"/>
              <a:t>,</a:t>
            </a:r>
            <a:r>
              <a:rPr lang="en-US" altLang="zh-CN" sz="1800" i="1" dirty="0"/>
              <a:t> Science</a:t>
            </a:r>
            <a:r>
              <a:rPr lang="en-US" altLang="zh-CN" sz="1800" dirty="0" smtClean="0"/>
              <a:t>)</a:t>
            </a:r>
            <a:r>
              <a:rPr lang="zh-CN" altLang="en-US" sz="1800" dirty="0" smtClean="0"/>
              <a:t>科学学</a:t>
            </a:r>
            <a:r>
              <a:rPr lang="zh-CN" altLang="en-US" sz="1800" dirty="0"/>
              <a:t>领域中基于数据的预测研究</a:t>
            </a:r>
            <a:endParaRPr lang="en-US" altLang="zh-CN" sz="1800" dirty="0"/>
          </a:p>
        </p:txBody>
      </p:sp>
      <p:sp>
        <p:nvSpPr>
          <p:cNvPr id="16" name="文本框 8"/>
          <p:cNvSpPr txBox="1"/>
          <p:nvPr/>
        </p:nvSpPr>
        <p:spPr>
          <a:xfrm>
            <a:off x="1406489" y="2824366"/>
            <a:ext cx="1070203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914400">
              <a:lnSpc>
                <a:spcPct val="13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defRPr>
            </a:lvl1pPr>
            <a:lvl2pPr marL="457200" defTabSz="914400"/>
            <a:lvl3pPr marL="914400" defTabSz="914400"/>
            <a:lvl4pPr marL="1371600" defTabSz="914400"/>
            <a:lvl5pPr marL="1828800" defTabSz="9144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r>
              <a:rPr lang="en-US" altLang="zh-CN" sz="1800" dirty="0"/>
              <a:t>Cao, </a:t>
            </a:r>
            <a:r>
              <a:rPr lang="en-US" altLang="zh-CN" sz="1800" dirty="0" smtClean="0"/>
              <a:t>X </a:t>
            </a:r>
            <a:r>
              <a:rPr lang="en-US" altLang="zh-CN" sz="1800" dirty="0"/>
              <a:t>et </a:t>
            </a:r>
            <a:r>
              <a:rPr lang="en-US" altLang="zh-CN" sz="1800" dirty="0" smtClean="0"/>
              <a:t>al.(2016,JOI) </a:t>
            </a:r>
            <a:r>
              <a:rPr lang="zh-CN" altLang="en-US" sz="1800" dirty="0" smtClean="0"/>
              <a:t>对科学引文网络做出预测研究</a:t>
            </a:r>
            <a:r>
              <a:rPr lang="en-US" altLang="zh-CN" sz="1800" dirty="0" smtClean="0"/>
              <a:t> 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95680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/>
              <a:t>研究内容</a:t>
            </a:r>
            <a:endParaRPr kumimoji="1" lang="zh-CN" altLang="en-US" dirty="0"/>
          </a:p>
        </p:txBody>
      </p:sp>
      <p:sp>
        <p:nvSpPr>
          <p:cNvPr id="6" name="文本占位符 2"/>
          <p:cNvSpPr txBox="1">
            <a:spLocks/>
          </p:cNvSpPr>
          <p:nvPr/>
        </p:nvSpPr>
        <p:spPr>
          <a:xfrm>
            <a:off x="1076310" y="5503200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0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chemeClr val="bg1"/>
                </a:solidFill>
              </a:rPr>
              <a:t>预测</a:t>
            </a: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7108975" y="5503200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0" kern="120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marL="16002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marL="20574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solidFill>
                  <a:schemeClr val="bg1"/>
                </a:solidFill>
              </a:rPr>
              <a:t>推荐</a:t>
            </a:r>
          </a:p>
        </p:txBody>
      </p:sp>
    </p:spTree>
    <p:extLst>
      <p:ext uri="{BB962C8B-B14F-4D97-AF65-F5344CB8AC3E}">
        <p14:creationId xmlns:p14="http://schemas.microsoft.com/office/powerpoint/2010/main" val="365683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02-1 </a:t>
            </a:r>
            <a:r>
              <a:rPr kumimoji="1" lang="zh-CN" altLang="en-US" dirty="0" smtClean="0"/>
              <a:t>在线系统中的在现对象行为分析</a:t>
            </a:r>
            <a:endParaRPr kumimoji="1" lang="zh-CN" altLang="en-US" sz="1400" dirty="0"/>
          </a:p>
        </p:txBody>
      </p:sp>
      <p:sp>
        <p:nvSpPr>
          <p:cNvPr id="30" name="五边形 29"/>
          <p:cNvSpPr/>
          <p:nvPr/>
        </p:nvSpPr>
        <p:spPr>
          <a:xfrm>
            <a:off x="0" y="1330035"/>
            <a:ext cx="3394555" cy="1939637"/>
          </a:xfrm>
          <a:prstGeom prst="homePlate">
            <a:avLst>
              <a:gd name="adj" fmla="val 3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779129" y="1635474"/>
            <a:ext cx="984565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r>
              <a:rPr kumimoji="1" lang="en-US" altLang="zh-CN" sz="2400" b="1" dirty="0" smtClean="0">
                <a:solidFill>
                  <a:schemeClr val="bg1"/>
                </a:solidFill>
                <a:ea typeface="Microsoft YaHei" charset="0"/>
                <a:cs typeface="Microsoft YaHei" charset="0"/>
              </a:rPr>
              <a:t>DATA</a:t>
            </a:r>
            <a:endParaRPr kumimoji="1" lang="zh-CN" altLang="en-US" sz="2400" b="1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36" name="文本框 8"/>
          <p:cNvSpPr txBox="1"/>
          <p:nvPr/>
        </p:nvSpPr>
        <p:spPr>
          <a:xfrm>
            <a:off x="779129" y="2138918"/>
            <a:ext cx="207094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200" dirty="0" err="1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MovieLens</a:t>
            </a:r>
            <a:endParaRPr lang="en-US" altLang="zh-CN" sz="1200" dirty="0" smtClean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Netflix</a:t>
            </a: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超过一亿条记录</a:t>
            </a:r>
            <a:endParaRPr lang="en-US" altLang="zh-CN" sz="1200" dirty="0" smtClean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时间跨度超过十年</a:t>
            </a:r>
            <a:endParaRPr lang="zh-CN" altLang="en-US" sz="1200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graphicFrame>
        <p:nvGraphicFramePr>
          <p:cNvPr id="56" name="表格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796369"/>
              </p:ext>
            </p:extLst>
          </p:nvPr>
        </p:nvGraphicFramePr>
        <p:xfrm>
          <a:off x="394232" y="4239490"/>
          <a:ext cx="1152859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9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469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4694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4694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4694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64694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64694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1548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Networks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users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movies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edges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Start 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End</a:t>
                      </a:r>
                      <a:r>
                        <a:rPr lang="en-US" altLang="zh-CN" baseline="0" dirty="0" smtClean="0"/>
                        <a:t> 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Snapshots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713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MovieLens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69,878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10,681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10,000,054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Jan 09 1995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Jan 05</a:t>
                      </a:r>
                      <a:r>
                        <a:rPr lang="en-US" altLang="zh-CN" baseline="0" dirty="0" smtClean="0"/>
                        <a:t> 2009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102days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713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Netflix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480,189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17,770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100,480,507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Nov 11 1999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Dec</a:t>
                      </a:r>
                      <a:r>
                        <a:rPr lang="en-US" altLang="zh-CN" baseline="0" dirty="0" smtClean="0"/>
                        <a:t> 31 2005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30days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149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41AAD7"/>
      </a:accent1>
      <a:accent2>
        <a:srgbClr val="3CC2B8"/>
      </a:accent2>
      <a:accent3>
        <a:srgbClr val="426FCF"/>
      </a:accent3>
      <a:accent4>
        <a:srgbClr val="81C373"/>
      </a:accent4>
      <a:accent5>
        <a:srgbClr val="C6CD2F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10950</TotalTime>
  <Words>1871</Words>
  <Application>Microsoft Office PowerPoint</Application>
  <PresentationFormat>自定义</PresentationFormat>
  <Paragraphs>380</Paragraphs>
  <Slides>32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len</cp:lastModifiedBy>
  <cp:revision>214</cp:revision>
  <dcterms:created xsi:type="dcterms:W3CDTF">2015-08-18T02:51:41Z</dcterms:created>
  <dcterms:modified xsi:type="dcterms:W3CDTF">2017-06-13T13:57:58Z</dcterms:modified>
  <cp:category/>
</cp:coreProperties>
</file>